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/>
    <p:restoredTop sz="94694"/>
  </p:normalViewPr>
  <p:slideViewPr>
    <p:cSldViewPr snapToGrid="0">
      <p:cViewPr varScale="1">
        <p:scale>
          <a:sx n="161" d="100"/>
          <a:sy n="161" d="100"/>
        </p:scale>
        <p:origin x="328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70d82879c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70d82879c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70d82879c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70d82879c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70d82879c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70d82879c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70d82879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870d82879c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70d82879c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70d82879c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870d82879c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870d82879c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870d82879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870d82879c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870d82879c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870d82879c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870d82879c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870d82879c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70d82879c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70d82879c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870d82879c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870d82879c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870d82879c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870d82879c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870d82879c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870d82879c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pc="-150" dirty="0">
                <a:latin typeface="Myriad Pro" panose="020B0503030403020204" pitchFamily="34" charset="0"/>
              </a:rPr>
              <a:t>How to Find and Use the UA First Step Form</a:t>
            </a:r>
            <a:endParaRPr spc="-150" dirty="0">
              <a:latin typeface="Myriad Pro" panose="020B05030304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ow to find and fill out a first step form.mp4">
            <a:hlinkClick r:id="" action="ppaction://media"/>
            <a:extLst>
              <a:ext uri="{FF2B5EF4-FFF2-40B4-BE49-F238E27FC236}">
                <a16:creationId xmlns:a16="http://schemas.microsoft.com/office/drawing/2014/main" id="{F88A3CE2-6C12-2A52-0E6A-B669021D1A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373" y="3479"/>
            <a:ext cx="7438445" cy="464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1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4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is the Form?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en" sz="2600"/>
              <a:t>Flying Together</a:t>
            </a:r>
            <a:endParaRPr sz="260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Our Airline</a:t>
            </a:r>
            <a:endParaRPr sz="2200"/>
          </a:p>
          <a:p>
            <a:pPr marL="1371600" lvl="2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Departments</a:t>
            </a:r>
            <a:endParaRPr sz="2200"/>
          </a:p>
          <a:p>
            <a:pPr marL="1371600" lvl="2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View all</a:t>
            </a:r>
            <a:br>
              <a:rPr lang="en" sz="2200"/>
            </a:b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The form is also</a:t>
            </a:r>
            <a:br>
              <a:rPr lang="en" sz="2200"/>
            </a:br>
            <a:r>
              <a:rPr lang="en" sz="2200"/>
              <a:t>available through</a:t>
            </a:r>
            <a:br>
              <a:rPr lang="en" sz="2200"/>
            </a:br>
            <a:r>
              <a:rPr lang="en" sz="2200"/>
              <a:t>the IAM Website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60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497" y="0"/>
            <a:ext cx="3195807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" name="Google Shape;63;p14"/>
          <p:cNvCxnSpPr/>
          <p:nvPr/>
        </p:nvCxnSpPr>
        <p:spPr>
          <a:xfrm>
            <a:off x="4270875" y="2898475"/>
            <a:ext cx="1352100" cy="1976700"/>
          </a:xfrm>
          <a:prstGeom prst="straightConnector1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is the form?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Labor Relations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In This Section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Airport Operations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Forms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1625" y="1152475"/>
            <a:ext cx="5536799" cy="43491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Google Shape;71;p15"/>
          <p:cNvCxnSpPr/>
          <p:nvPr/>
        </p:nvCxnSpPr>
        <p:spPr>
          <a:xfrm rot="10800000">
            <a:off x="8000950" y="276500"/>
            <a:ext cx="133200" cy="727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72" name="Google Shape;72;p15"/>
          <p:cNvCxnSpPr>
            <a:endCxn id="73" idx="1"/>
          </p:cNvCxnSpPr>
          <p:nvPr/>
        </p:nvCxnSpPr>
        <p:spPr>
          <a:xfrm>
            <a:off x="3136125" y="1939095"/>
            <a:ext cx="1317900" cy="217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4025" y="1939133"/>
            <a:ext cx="4216499" cy="43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2571750"/>
            <a:ext cx="1771650" cy="2000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" name="Google Shape;75;p15"/>
          <p:cNvCxnSpPr/>
          <p:nvPr/>
        </p:nvCxnSpPr>
        <p:spPr>
          <a:xfrm>
            <a:off x="3576475" y="4137750"/>
            <a:ext cx="1106100" cy="1740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is the Form?</a:t>
            </a: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Forms</a:t>
            </a:r>
            <a:endParaRPr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Grievances</a:t>
            </a:r>
            <a:endParaRPr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Standard Grievance Form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7775" y="445025"/>
            <a:ext cx="4623826" cy="3787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6"/>
          <p:cNvCxnSpPr/>
          <p:nvPr/>
        </p:nvCxnSpPr>
        <p:spPr>
          <a:xfrm>
            <a:off x="3084875" y="2365875"/>
            <a:ext cx="2171400" cy="14952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on “New Filing”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Is your issue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Individual (Disciplinary)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Contract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6650" y="1017722"/>
            <a:ext cx="6334126" cy="1438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17"/>
          <p:cNvCxnSpPr/>
          <p:nvPr/>
        </p:nvCxnSpPr>
        <p:spPr>
          <a:xfrm>
            <a:off x="811150" y="1540400"/>
            <a:ext cx="2283900" cy="665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2000" y="2969900"/>
            <a:ext cx="4806125" cy="485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17"/>
          <p:cNvCxnSpPr/>
          <p:nvPr/>
        </p:nvCxnSpPr>
        <p:spPr>
          <a:xfrm>
            <a:off x="5655600" y="2589175"/>
            <a:ext cx="30600" cy="5430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4" name="Google Shape;94;p17"/>
          <p:cNvCxnSpPr/>
          <p:nvPr/>
        </p:nvCxnSpPr>
        <p:spPr>
          <a:xfrm flipH="1">
            <a:off x="7212350" y="2589175"/>
            <a:ext cx="70500" cy="518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Enter your Employee </a:t>
            </a:r>
            <a:r>
              <a:rPr lang="en" dirty="0" err="1"/>
              <a:t>uID</a:t>
            </a:r>
            <a:r>
              <a:rPr lang="en" dirty="0"/>
              <a:t> (Numbers Only)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Enter your 5-digit LOC (Location Code, </a:t>
            </a:r>
            <a:r>
              <a:rPr lang="en" dirty="0" err="1"/>
              <a:t>i.e</a:t>
            </a:r>
            <a:r>
              <a:rPr lang="en" dirty="0"/>
              <a:t> ORDCG, PHLCS, SFOJG, </a:t>
            </a:r>
            <a:r>
              <a:rPr lang="en" dirty="0" err="1"/>
              <a:t>etc</a:t>
            </a:r>
            <a:r>
              <a:rPr lang="en" dirty="0"/>
              <a:t>)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Enter your Last Name, First Name, Middle Initial (Not Required) and Current Classification (</a:t>
            </a:r>
            <a:r>
              <a:rPr lang="en" dirty="0" err="1"/>
              <a:t>i.e</a:t>
            </a:r>
            <a:r>
              <a:rPr lang="en" dirty="0"/>
              <a:t> RSSR, CSR, RSE, LRSE)</a:t>
            </a:r>
            <a:endParaRPr dirty="0"/>
          </a:p>
          <a:p>
            <a:pPr marL="9144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You can include up to five total employees on a single form. If there are more than five involved, you must fill out another form.</a:t>
            </a:r>
            <a:endParaRPr dirty="0"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063" y="3720575"/>
            <a:ext cx="8010525" cy="590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18"/>
          <p:cNvCxnSpPr/>
          <p:nvPr/>
        </p:nvCxnSpPr>
        <p:spPr>
          <a:xfrm>
            <a:off x="176150" y="3855075"/>
            <a:ext cx="1044600" cy="123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Applicable CBA</a:t>
            </a:r>
            <a:br>
              <a:rPr lang="en"/>
            </a:br>
            <a:r>
              <a:rPr lang="en"/>
              <a:t>via the dropdown menu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Enter the Article, Section</a:t>
            </a:r>
            <a:br>
              <a:rPr lang="en"/>
            </a:br>
            <a:r>
              <a:rPr lang="en"/>
              <a:t>and Paragraph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If it is from a LOA, use the Letters</a:t>
            </a:r>
            <a:br>
              <a:rPr lang="en"/>
            </a:br>
            <a:r>
              <a:rPr lang="en"/>
              <a:t>Of Agreement Section</a:t>
            </a:r>
            <a:endParaRPr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538" y="1152463"/>
            <a:ext cx="3457575" cy="752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" name="Google Shape;110;p19"/>
          <p:cNvCxnSpPr/>
          <p:nvPr/>
        </p:nvCxnSpPr>
        <p:spPr>
          <a:xfrm>
            <a:off x="3336328" y="1523335"/>
            <a:ext cx="829500" cy="235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11" name="Google Shape;1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8225" y="2191629"/>
            <a:ext cx="3000300" cy="995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19"/>
          <p:cNvCxnSpPr>
            <a:endCxn id="111" idx="1"/>
          </p:cNvCxnSpPr>
          <p:nvPr/>
        </p:nvCxnSpPr>
        <p:spPr>
          <a:xfrm>
            <a:off x="3177025" y="2574917"/>
            <a:ext cx="811200" cy="1146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13" name="Google Shape;11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1538" y="3474075"/>
            <a:ext cx="4524375" cy="1181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" name="Google Shape;114;p19"/>
          <p:cNvCxnSpPr/>
          <p:nvPr/>
        </p:nvCxnSpPr>
        <p:spPr>
          <a:xfrm flipH="1">
            <a:off x="7591200" y="3066425"/>
            <a:ext cx="481500" cy="1024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If your Grievance is related to other policies</a:t>
            </a:r>
            <a:br>
              <a:rPr lang="en"/>
            </a:br>
            <a:r>
              <a:rPr lang="en"/>
              <a:t>such as Attendance, use the “Other” section</a:t>
            </a:r>
            <a:endParaRPr/>
          </a:p>
        </p:txBody>
      </p:sp>
      <p:pic>
        <p:nvPicPr>
          <p:cNvPr id="121" name="Google Shape;1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2906" y="2165150"/>
            <a:ext cx="5186950" cy="1705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20"/>
          <p:cNvCxnSpPr/>
          <p:nvPr/>
        </p:nvCxnSpPr>
        <p:spPr>
          <a:xfrm>
            <a:off x="1579300" y="2001275"/>
            <a:ext cx="1915200" cy="11163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080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Click the Level of Grievance</a:t>
            </a:r>
            <a:br>
              <a:rPr lang="en"/>
            </a:br>
            <a:r>
              <a:rPr lang="en"/>
              <a:t>(Step 1)</a:t>
            </a:r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24736"/>
            <a:ext cx="9144000" cy="15532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21"/>
          <p:cNvCxnSpPr/>
          <p:nvPr/>
        </p:nvCxnSpPr>
        <p:spPr>
          <a:xfrm flipH="1">
            <a:off x="831700" y="2124175"/>
            <a:ext cx="747600" cy="6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1" name="Google Shape;131;p21"/>
          <p:cNvSpPr txBox="1"/>
          <p:nvPr/>
        </p:nvSpPr>
        <p:spPr>
          <a:xfrm>
            <a:off x="5821750" y="1017725"/>
            <a:ext cx="3174900" cy="3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The rest of this section will</a:t>
            </a:r>
            <a:br>
              <a:rPr lang="en" sz="1800">
                <a:solidFill>
                  <a:schemeClr val="lt2"/>
                </a:solidFill>
              </a:rPr>
            </a:br>
            <a:r>
              <a:rPr lang="en" sz="1800">
                <a:solidFill>
                  <a:schemeClr val="lt2"/>
                </a:solidFill>
              </a:rPr>
              <a:t>Automatically become filled out</a:t>
            </a:r>
            <a:endParaRPr sz="1800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1"/>
          <p:cNvSpPr txBox="1"/>
          <p:nvPr/>
        </p:nvSpPr>
        <p:spPr>
          <a:xfrm>
            <a:off x="3392100" y="1152475"/>
            <a:ext cx="22518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chemeClr val="lt2"/>
                </a:solidFill>
              </a:rPr>
              <a:t>You must include the Date you had a verbal discussion!!!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</p:txBody>
      </p:sp>
      <p:cxnSp>
        <p:nvCxnSpPr>
          <p:cNvPr id="133" name="Google Shape;133;p21"/>
          <p:cNvCxnSpPr/>
          <p:nvPr/>
        </p:nvCxnSpPr>
        <p:spPr>
          <a:xfrm flipH="1">
            <a:off x="2232925" y="2125150"/>
            <a:ext cx="2032800" cy="7470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266387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Write a summary of </a:t>
            </a:r>
            <a:br>
              <a:rPr lang="en" dirty="0"/>
            </a:br>
            <a:r>
              <a:rPr lang="en" dirty="0"/>
              <a:t>the Grievance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When using an article in</a:t>
            </a:r>
            <a:r>
              <a:rPr lang="en-US" dirty="0"/>
              <a:t> t</a:t>
            </a:r>
            <a:r>
              <a:rPr lang="en" dirty="0"/>
              <a:t>he contract, make sure to use a catch-all phrase, such as “Including, but not limited to,” or “all others that may apply.” </a:t>
            </a:r>
            <a:endParaRPr dirty="0"/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2825" y="934413"/>
            <a:ext cx="5143500" cy="343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311700" y="1113975"/>
            <a:ext cx="4292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specific remedy can be sought?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How can the issue be resolved?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Example: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/>
              <a:t>If the remedy is monetary in nature, </a:t>
            </a:r>
            <a:r>
              <a:rPr lang="en-US" dirty="0"/>
              <a:t>include the phrase, “applicable rate.”</a:t>
            </a:r>
            <a:endParaRPr dirty="0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1700" b="1" dirty="0">
                <a:solidFill>
                  <a:srgbClr val="FF0000"/>
                </a:solidFill>
              </a:rPr>
            </a:br>
            <a:r>
              <a:rPr lang="en" sz="1700" b="1" dirty="0">
                <a:solidFill>
                  <a:srgbClr val="FF0000"/>
                </a:solidFill>
              </a:rPr>
              <a:t>ALWAYS ASK THAT THE GRIEVANT BE MADE WHOLE</a:t>
            </a:r>
            <a:br>
              <a:rPr lang="en" dirty="0">
                <a:solidFill>
                  <a:srgbClr val="FF0000"/>
                </a:solidFill>
              </a:rPr>
            </a:br>
            <a:endParaRPr dirty="0">
              <a:solidFill>
                <a:srgbClr val="FF0000"/>
              </a:solidFill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898" y="1017725"/>
            <a:ext cx="3862650" cy="278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Confirm your Acknowledgement			This is your electronic signature</a:t>
            </a:r>
            <a:endParaRPr/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00" y="2321000"/>
            <a:ext cx="8789626" cy="738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24"/>
          <p:cNvCxnSpPr/>
          <p:nvPr/>
        </p:nvCxnSpPr>
        <p:spPr>
          <a:xfrm flipH="1">
            <a:off x="995525" y="1591600"/>
            <a:ext cx="737400" cy="9831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6" name="Google Shape;156;p24"/>
          <p:cNvCxnSpPr/>
          <p:nvPr/>
        </p:nvCxnSpPr>
        <p:spPr>
          <a:xfrm rot="10800000">
            <a:off x="1036250" y="2738550"/>
            <a:ext cx="1044900" cy="10653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out the name of the </a:t>
            </a:r>
            <a:br>
              <a:rPr lang="en"/>
            </a:br>
            <a:r>
              <a:rPr lang="en"/>
              <a:t>person submitting the form</a:t>
            </a:r>
            <a:br>
              <a:rPr lang="en"/>
            </a:b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Fill out the name of the </a:t>
            </a:r>
            <a:br>
              <a:rPr lang="en"/>
            </a:br>
            <a:r>
              <a:rPr lang="en"/>
              <a:t>Management Employee</a:t>
            </a:r>
            <a:br>
              <a:rPr lang="en"/>
            </a:br>
            <a:r>
              <a:rPr lang="en"/>
              <a:t>the grievance is being </a:t>
            </a:r>
            <a:br>
              <a:rPr lang="en"/>
            </a:br>
            <a:r>
              <a:rPr lang="en"/>
              <a:t>submitted to and their title</a:t>
            </a:r>
            <a:endParaRPr/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5013" y="1106788"/>
            <a:ext cx="4581525" cy="942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Google Shape;164;p25"/>
          <p:cNvCxnSpPr/>
          <p:nvPr/>
        </p:nvCxnSpPr>
        <p:spPr>
          <a:xfrm>
            <a:off x="3002925" y="1519900"/>
            <a:ext cx="1311000" cy="1740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65" name="Google Shape;16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4088" y="3268763"/>
            <a:ext cx="4829175" cy="1000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25"/>
          <p:cNvCxnSpPr/>
          <p:nvPr/>
        </p:nvCxnSpPr>
        <p:spPr>
          <a:xfrm>
            <a:off x="2873100" y="3556825"/>
            <a:ext cx="1311000" cy="1740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fill out the Form</a:t>
            </a:r>
            <a:endParaRPr/>
          </a:p>
        </p:txBody>
      </p:sp>
      <p:sp>
        <p:nvSpPr>
          <p:cNvPr id="172" name="Google Shape;172;p2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everything is completed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Check your form to make sure</a:t>
            </a:r>
            <a:br>
              <a:rPr lang="en"/>
            </a:br>
            <a:r>
              <a:rPr lang="en"/>
              <a:t>it is all correct and accurate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Go to the top of the page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Save the Document as a PDF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Email to appropriate recipients, including but not limited to: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Management, Local Committee, AGC, etc.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Or Print the Document to provide In-Person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485</Words>
  <Application>Microsoft Macintosh PowerPoint</Application>
  <PresentationFormat>On-screen Show (16:9)</PresentationFormat>
  <Paragraphs>65</Paragraphs>
  <Slides>15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Myriad Pro</vt:lpstr>
      <vt:lpstr>Simple Dark</vt:lpstr>
      <vt:lpstr>How to Find and Use the UA First Step Form</vt:lpstr>
      <vt:lpstr>PowerPoint Presentation</vt:lpstr>
      <vt:lpstr>Where is the Form?</vt:lpstr>
      <vt:lpstr>Where is the form?</vt:lpstr>
      <vt:lpstr>Where is the Form?</vt:lpstr>
      <vt:lpstr>How to fill out the Form</vt:lpstr>
      <vt:lpstr>How to fill out the Form</vt:lpstr>
      <vt:lpstr>How to fill out the Form</vt:lpstr>
      <vt:lpstr>How to fill out the form</vt:lpstr>
      <vt:lpstr>How to fill out the form</vt:lpstr>
      <vt:lpstr>How to fill out the Form</vt:lpstr>
      <vt:lpstr>How to fill out the Form</vt:lpstr>
      <vt:lpstr>How to fill out the Form</vt:lpstr>
      <vt:lpstr>How to fill out the Form</vt:lpstr>
      <vt:lpstr>How to fill out the 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Find and Use the UA First Step Form</dc:title>
  <cp:lastModifiedBy>Eric Price</cp:lastModifiedBy>
  <cp:revision>3</cp:revision>
  <dcterms:modified xsi:type="dcterms:W3CDTF">2023-10-26T18:03:11Z</dcterms:modified>
</cp:coreProperties>
</file>