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2"/>
  </p:notesMasterIdLst>
  <p:sldIdLst>
    <p:sldId id="256" r:id="rId2"/>
    <p:sldId id="261" r:id="rId3"/>
    <p:sldId id="263" r:id="rId4"/>
    <p:sldId id="264" r:id="rId5"/>
    <p:sldId id="257" r:id="rId6"/>
    <p:sldId id="258" r:id="rId7"/>
    <p:sldId id="259" r:id="rId8"/>
    <p:sldId id="262" r:id="rId9"/>
    <p:sldId id="265" r:id="rId10"/>
    <p:sldId id="260" r:id="rId11"/>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8" autoAdjust="0"/>
    <p:restoredTop sz="94660"/>
  </p:normalViewPr>
  <p:slideViewPr>
    <p:cSldViewPr snapToGrid="0">
      <p:cViewPr varScale="1">
        <p:scale>
          <a:sx n="68" d="100"/>
          <a:sy n="68" d="100"/>
        </p:scale>
        <p:origin x="5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a:defRPr sz="1200"/>
            </a:lvl1pPr>
          </a:lstStyle>
          <a:p>
            <a:fld id="{7B902528-C774-4D75-96A9-FF4F5FE92A8E}" type="datetimeFigureOut">
              <a:rPr lang="en-US" smtClean="0"/>
              <a:t>10/25/2018</a:t>
            </a:fld>
            <a:endParaRPr lang="en-US"/>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45000"/>
            <a:ext cx="5607050"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38475"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3550"/>
          </a:xfrm>
          <a:prstGeom prst="rect">
            <a:avLst/>
          </a:prstGeom>
        </p:spPr>
        <p:txBody>
          <a:bodyPr vert="horz" lIns="91440" tIns="45720" rIns="91440" bIns="45720" rtlCol="0" anchor="b"/>
          <a:lstStyle>
            <a:lvl1pPr algn="r">
              <a:defRPr sz="1200"/>
            </a:lvl1pPr>
          </a:lstStyle>
          <a:p>
            <a:fld id="{8C3419DC-208C-4958-957A-3EF200D53722}" type="slidenum">
              <a:rPr lang="en-US" smtClean="0"/>
              <a:t>‹#›</a:t>
            </a:fld>
            <a:endParaRPr lang="en-US"/>
          </a:p>
        </p:txBody>
      </p:sp>
    </p:spTree>
    <p:extLst>
      <p:ext uri="{BB962C8B-B14F-4D97-AF65-F5344CB8AC3E}">
        <p14:creationId xmlns:p14="http://schemas.microsoft.com/office/powerpoint/2010/main" val="972751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300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4118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713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9568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2004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893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6455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274864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Tree>
    <p:extLst>
      <p:ext uri="{BB962C8B-B14F-4D97-AF65-F5344CB8AC3E}">
        <p14:creationId xmlns:p14="http://schemas.microsoft.com/office/powerpoint/2010/main" val="2315798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6129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62036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4915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0809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6233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955377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184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585043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www.iamnpf.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medicare.gov/" TargetMode="External"/><Relationship Id="rId2" Type="http://schemas.openxmlformats.org/officeDocument/2006/relationships/hyperlink" Target="http://www.ssa.gov/"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fidelity.com/" TargetMode="External"/><Relationship Id="rId2" Type="http://schemas.openxmlformats.org/officeDocument/2006/relationships/hyperlink" Target="http://www.401k.com/"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3232" y="1444752"/>
            <a:ext cx="10012679" cy="2606084"/>
          </a:xfrm>
        </p:spPr>
        <p:txBody>
          <a:bodyPr/>
          <a:lstStyle/>
          <a:p>
            <a:pPr algn="ctr"/>
            <a:r>
              <a:rPr lang="en-US" sz="8000" dirty="0">
                <a:solidFill>
                  <a:schemeClr val="tx1"/>
                </a:solidFill>
              </a:rPr>
              <a:t>RETIREMENT INFORMATION</a:t>
            </a:r>
          </a:p>
        </p:txBody>
      </p:sp>
      <p:sp>
        <p:nvSpPr>
          <p:cNvPr id="3" name="Subtitle 2"/>
          <p:cNvSpPr>
            <a:spLocks noGrp="1"/>
          </p:cNvSpPr>
          <p:nvPr>
            <p:ph type="subTitle" idx="1"/>
          </p:nvPr>
        </p:nvSpPr>
        <p:spPr/>
        <p:txBody>
          <a:bodyPr>
            <a:normAutofit lnSpcReduction="10000"/>
          </a:bodyPr>
          <a:lstStyle/>
          <a:p>
            <a:pPr algn="ctr"/>
            <a:endParaRPr lang="en-US" dirty="0"/>
          </a:p>
          <a:p>
            <a:pPr algn="ctr"/>
            <a:r>
              <a:rPr lang="en-US" dirty="0"/>
              <a:t>A TIMELINE TO PLAN FOR RETIREMENT</a:t>
            </a:r>
          </a:p>
          <a:p>
            <a:pPr algn="ctr"/>
            <a:r>
              <a:rPr lang="en-US" dirty="0"/>
              <a:t>FOR UNITED AIRLINES EMPLOYEES ONLY</a:t>
            </a:r>
          </a:p>
        </p:txBody>
      </p:sp>
      <p:sp>
        <p:nvSpPr>
          <p:cNvPr id="4" name="TextBox 3"/>
          <p:cNvSpPr txBox="1"/>
          <p:nvPr/>
        </p:nvSpPr>
        <p:spPr>
          <a:xfrm>
            <a:off x="347472" y="6501384"/>
            <a:ext cx="5934456" cy="276999"/>
          </a:xfrm>
          <a:prstGeom prst="rect">
            <a:avLst/>
          </a:prstGeom>
          <a:noFill/>
        </p:spPr>
        <p:txBody>
          <a:bodyPr wrap="square" rtlCol="0">
            <a:spAutoFit/>
          </a:bodyPr>
          <a:lstStyle/>
          <a:p>
            <a:r>
              <a:rPr lang="en-US" sz="1200" dirty="0"/>
              <a:t>CREATED BY: JOHN STATON JR. AND JOHN TURNER</a:t>
            </a:r>
          </a:p>
        </p:txBody>
      </p:sp>
      <p:sp>
        <p:nvSpPr>
          <p:cNvPr id="6" name="TextBox 5"/>
          <p:cNvSpPr txBox="1"/>
          <p:nvPr/>
        </p:nvSpPr>
        <p:spPr>
          <a:xfrm>
            <a:off x="8321040" y="6316718"/>
            <a:ext cx="3364992" cy="276999"/>
          </a:xfrm>
          <a:prstGeom prst="rect">
            <a:avLst/>
          </a:prstGeom>
          <a:noFill/>
        </p:spPr>
        <p:txBody>
          <a:bodyPr wrap="square" rtlCol="0">
            <a:spAutoFit/>
          </a:bodyPr>
          <a:lstStyle/>
          <a:p>
            <a:r>
              <a:rPr lang="en-US" sz="1200" dirty="0"/>
              <a:t>REVISED: October 5, 2018</a:t>
            </a:r>
          </a:p>
        </p:txBody>
      </p:sp>
    </p:spTree>
    <p:extLst>
      <p:ext uri="{BB962C8B-B14F-4D97-AF65-F5344CB8AC3E}">
        <p14:creationId xmlns:p14="http://schemas.microsoft.com/office/powerpoint/2010/main" val="398329972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a:solidFill>
                  <a:schemeClr val="tx1"/>
                </a:solidFill>
              </a:rPr>
              <a:t>DO YOU QUALIFY FOR BRIDGE MEDICAL?</a:t>
            </a:r>
          </a:p>
        </p:txBody>
      </p:sp>
      <p:sp>
        <p:nvSpPr>
          <p:cNvPr id="3" name="Content Placeholder 2"/>
          <p:cNvSpPr>
            <a:spLocks noGrp="1"/>
          </p:cNvSpPr>
          <p:nvPr>
            <p:ph idx="1"/>
          </p:nvPr>
        </p:nvSpPr>
        <p:spPr/>
        <p:txBody>
          <a:bodyPr/>
          <a:lstStyle/>
          <a:p>
            <a:r>
              <a:rPr lang="en-US" dirty="0"/>
              <a:t>Any employee that had at least 20 years of service by November 1, 2013 is eligible for retiree bridge medical at age 60.</a:t>
            </a:r>
          </a:p>
          <a:p>
            <a:r>
              <a:rPr lang="en-US" dirty="0"/>
              <a:t>You need 11 hours of unused sick time for every month that you need to bridge medical coverage to age 65. Example: if you retire at age 60, you would need 660 hours of sick time. ( 11hours x 60 months = 660 hours)</a:t>
            </a:r>
          </a:p>
          <a:p>
            <a:r>
              <a:rPr lang="en-US" dirty="0"/>
              <a:t>Any employee that was at least 55 years old </a:t>
            </a:r>
            <a:r>
              <a:rPr lang="en-US" b="1" u="sng" dirty="0"/>
              <a:t>AND</a:t>
            </a:r>
            <a:r>
              <a:rPr lang="en-US" dirty="0"/>
              <a:t> had at least 20 years of service by November 1, 2013 </a:t>
            </a:r>
            <a:r>
              <a:rPr lang="en-US" b="1" u="sng" dirty="0"/>
              <a:t>AND</a:t>
            </a:r>
            <a:r>
              <a:rPr lang="en-US" dirty="0"/>
              <a:t> had insufficient sick hours to bridge medical,  the company will credit the employee’s sick bank with 528 hours minus any sick time used between November 1, 2013 and the date the employee turns 61 for bridging medical.</a:t>
            </a:r>
          </a:p>
        </p:txBody>
      </p:sp>
    </p:spTree>
    <p:extLst>
      <p:ext uri="{BB962C8B-B14F-4D97-AF65-F5344CB8AC3E}">
        <p14:creationId xmlns:p14="http://schemas.microsoft.com/office/powerpoint/2010/main" val="396085662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4984" y="1728216"/>
            <a:ext cx="10460736" cy="3970318"/>
          </a:xfrm>
          <a:prstGeom prst="rect">
            <a:avLst/>
          </a:prstGeom>
          <a:noFill/>
        </p:spPr>
        <p:txBody>
          <a:bodyPr wrap="square" rtlCol="0">
            <a:spAutoFit/>
          </a:bodyPr>
          <a:lstStyle/>
          <a:p>
            <a:r>
              <a:rPr lang="en-US" dirty="0"/>
              <a:t>Article 3. 2c</a:t>
            </a:r>
          </a:p>
          <a:p>
            <a:endParaRPr lang="en-US" dirty="0"/>
          </a:p>
          <a:p>
            <a:r>
              <a:rPr lang="en-US" dirty="0"/>
              <a:t>Spouse/domestic partner coverage will only be available if the employee</a:t>
            </a:r>
          </a:p>
          <a:p>
            <a:r>
              <a:rPr lang="en-US" dirty="0"/>
              <a:t>has an enrolled spouse/domestic partner on the date of retirement (spouses/domestic</a:t>
            </a:r>
          </a:p>
          <a:p>
            <a:r>
              <a:rPr lang="en-US" dirty="0"/>
              <a:t>partners cannot later be added). Coverage will be available for any other Dependents</a:t>
            </a:r>
          </a:p>
          <a:p>
            <a:r>
              <a:rPr lang="en-US" dirty="0"/>
              <a:t>enrolled on the date of retirement or who are thereafter born or adopted and timely</a:t>
            </a:r>
          </a:p>
          <a:p>
            <a:r>
              <a:rPr lang="en-US" dirty="0"/>
              <a:t>enrolled. Coverage for any spouse/domestic partner or other Dependent terminates upon</a:t>
            </a:r>
          </a:p>
          <a:p>
            <a:r>
              <a:rPr lang="en-US" dirty="0"/>
              <a:t>the earliest of the expiration of 5 years of coverage (measured from the date the retiree’s</a:t>
            </a:r>
          </a:p>
          <a:p>
            <a:r>
              <a:rPr lang="en-US" dirty="0"/>
              <a:t>retiree bridge medical coverage commenced), the spouse/domestic partner or Dependent</a:t>
            </a:r>
          </a:p>
          <a:p>
            <a:r>
              <a:rPr lang="en-US" dirty="0"/>
              <a:t>reaches age 65, or the retiree dies (except that upon the retiree’s death, the</a:t>
            </a:r>
          </a:p>
          <a:p>
            <a:r>
              <a:rPr lang="en-US" dirty="0"/>
              <a:t>spouse/domestic partner and/or other Dependents may elect to use any remaining sick</a:t>
            </a:r>
          </a:p>
          <a:p>
            <a:r>
              <a:rPr lang="en-US" dirty="0"/>
              <a:t>leave in the manner described above, and then will be eligible for COBRA coverage).</a:t>
            </a:r>
          </a:p>
          <a:p>
            <a:endParaRPr lang="en-US" dirty="0"/>
          </a:p>
          <a:p>
            <a:r>
              <a:rPr lang="en-US" dirty="0"/>
              <a:t>Examples on next page:</a:t>
            </a:r>
          </a:p>
        </p:txBody>
      </p:sp>
      <p:sp>
        <p:nvSpPr>
          <p:cNvPr id="3" name="TextBox 2"/>
          <p:cNvSpPr txBox="1"/>
          <p:nvPr/>
        </p:nvSpPr>
        <p:spPr>
          <a:xfrm>
            <a:off x="1014984" y="493776"/>
            <a:ext cx="9665208" cy="584775"/>
          </a:xfrm>
          <a:prstGeom prst="rect">
            <a:avLst/>
          </a:prstGeom>
          <a:noFill/>
        </p:spPr>
        <p:txBody>
          <a:bodyPr wrap="square" rtlCol="0">
            <a:spAutoFit/>
          </a:bodyPr>
          <a:lstStyle/>
          <a:p>
            <a:r>
              <a:rPr lang="en-US" sz="3200" dirty="0"/>
              <a:t>BRIDGE MEDICAL FOR SPOUSE/DOMESTIC PARTNER</a:t>
            </a:r>
          </a:p>
        </p:txBody>
      </p:sp>
    </p:spTree>
    <p:extLst>
      <p:ext uri="{BB962C8B-B14F-4D97-AF65-F5344CB8AC3E}">
        <p14:creationId xmlns:p14="http://schemas.microsoft.com/office/powerpoint/2010/main" val="367411679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Examples for Spouse/Domestic Partner Bridge Medical</a:t>
            </a:r>
          </a:p>
        </p:txBody>
      </p:sp>
      <p:sp>
        <p:nvSpPr>
          <p:cNvPr id="3" name="Content Placeholder 2"/>
          <p:cNvSpPr>
            <a:spLocks noGrp="1"/>
          </p:cNvSpPr>
          <p:nvPr>
            <p:ph sz="half" idx="1"/>
          </p:nvPr>
        </p:nvSpPr>
        <p:spPr/>
        <p:txBody>
          <a:bodyPr/>
          <a:lstStyle/>
          <a:p>
            <a:r>
              <a:rPr lang="en-US" dirty="0"/>
              <a:t>Employee is age 60 at retirement, spouse is age 58 and is currently enrolled in medical coverage.  Employee has 660 hours of unused sick time.  This would bridge the employee to age 65 and the spouse to age 63.  If the employee wanted to bridge the spouse to age 65, the employee would need to retire when the spouse turns 60.</a:t>
            </a:r>
          </a:p>
        </p:txBody>
      </p:sp>
      <p:sp>
        <p:nvSpPr>
          <p:cNvPr id="4" name="Content Placeholder 3"/>
          <p:cNvSpPr>
            <a:spLocks noGrp="1"/>
          </p:cNvSpPr>
          <p:nvPr>
            <p:ph sz="half" idx="2"/>
          </p:nvPr>
        </p:nvSpPr>
        <p:spPr/>
        <p:txBody>
          <a:bodyPr/>
          <a:lstStyle/>
          <a:p>
            <a:r>
              <a:rPr lang="en-US" dirty="0"/>
              <a:t>Employee is age 68 at retirement, spouse is age 62.  Employee would need 396 hours of unused sick time to bridge spouse’s medical to age 65.  Spouse needs 36 months of bridging medical coverage.</a:t>
            </a:r>
          </a:p>
          <a:p>
            <a:r>
              <a:rPr lang="en-US" dirty="0"/>
              <a:t>( 11 hours a month x 36 months = 396 hours of unused sick time needed)</a:t>
            </a:r>
          </a:p>
        </p:txBody>
      </p:sp>
    </p:spTree>
    <p:extLst>
      <p:ext uri="{BB962C8B-B14F-4D97-AF65-F5344CB8AC3E}">
        <p14:creationId xmlns:p14="http://schemas.microsoft.com/office/powerpoint/2010/main" val="380255635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solidFill>
                  <a:schemeClr val="tx1"/>
                </a:solidFill>
              </a:rPr>
              <a:t>6 MONTHS BEFORE</a:t>
            </a:r>
          </a:p>
        </p:txBody>
      </p:sp>
      <p:sp>
        <p:nvSpPr>
          <p:cNvPr id="3" name="Content Placeholder 2"/>
          <p:cNvSpPr>
            <a:spLocks noGrp="1"/>
          </p:cNvSpPr>
          <p:nvPr>
            <p:ph idx="1"/>
          </p:nvPr>
        </p:nvSpPr>
        <p:spPr>
          <a:xfrm>
            <a:off x="813816" y="2160589"/>
            <a:ext cx="3895344" cy="3880773"/>
          </a:xfrm>
        </p:spPr>
        <p:txBody>
          <a:bodyPr/>
          <a:lstStyle/>
          <a:p>
            <a:r>
              <a:rPr lang="en-US" dirty="0"/>
              <a:t>CONTACT:</a:t>
            </a:r>
          </a:p>
          <a:p>
            <a:pPr marL="0" indent="0" algn="ctr">
              <a:buNone/>
            </a:pPr>
            <a:r>
              <a:rPr lang="en-US" b="1" dirty="0"/>
              <a:t>  </a:t>
            </a:r>
            <a:r>
              <a:rPr lang="en-US" b="1" u="sng" dirty="0"/>
              <a:t> IAM PENSION</a:t>
            </a:r>
          </a:p>
          <a:p>
            <a:pPr marL="0" indent="0" algn="ctr">
              <a:buNone/>
            </a:pPr>
            <a:r>
              <a:rPr lang="en-US" dirty="0"/>
              <a:t>800-424-9608</a:t>
            </a:r>
          </a:p>
          <a:p>
            <a:pPr marL="0" indent="0" algn="ctr">
              <a:buNone/>
            </a:pPr>
            <a:r>
              <a:rPr lang="en-US" dirty="0">
                <a:hlinkClick r:id="rId2"/>
              </a:rPr>
              <a:t>WWW.IAMNPF.ORG</a:t>
            </a:r>
            <a:endParaRPr lang="en-US" dirty="0"/>
          </a:p>
          <a:p>
            <a:pPr marL="0" indent="0" algn="ctr">
              <a:buNone/>
            </a:pPr>
            <a:r>
              <a:rPr lang="en-US" dirty="0"/>
              <a:t> ( apply 6 months out )</a:t>
            </a:r>
          </a:p>
          <a:p>
            <a:pPr marL="0" indent="0" algn="ctr">
              <a:buNone/>
            </a:pPr>
            <a:r>
              <a:rPr lang="en-US" i="1" dirty="0"/>
              <a:t>This is for Legacy United employees only</a:t>
            </a:r>
          </a:p>
          <a:p>
            <a:pPr marL="0" indent="0">
              <a:buNone/>
            </a:pPr>
            <a:endParaRPr lang="en-US" dirty="0"/>
          </a:p>
          <a:p>
            <a:endParaRPr lang="en-US" dirty="0"/>
          </a:p>
        </p:txBody>
      </p:sp>
      <p:sp>
        <p:nvSpPr>
          <p:cNvPr id="7" name="TextBox 6"/>
          <p:cNvSpPr txBox="1"/>
          <p:nvPr/>
        </p:nvSpPr>
        <p:spPr>
          <a:xfrm>
            <a:off x="5342082" y="2625042"/>
            <a:ext cx="3931920" cy="4247317"/>
          </a:xfrm>
          <a:prstGeom prst="rect">
            <a:avLst/>
          </a:prstGeom>
          <a:noFill/>
        </p:spPr>
        <p:txBody>
          <a:bodyPr wrap="square" rtlCol="0">
            <a:spAutoFit/>
          </a:bodyPr>
          <a:lstStyle/>
          <a:p>
            <a:pPr algn="ctr"/>
            <a:r>
              <a:rPr lang="en-US" b="1" u="sng" dirty="0"/>
              <a:t> PBGC</a:t>
            </a:r>
          </a:p>
          <a:p>
            <a:pPr algn="ctr"/>
            <a:endParaRPr lang="en-US" dirty="0"/>
          </a:p>
          <a:p>
            <a:pPr algn="ctr"/>
            <a:r>
              <a:rPr lang="en-US" dirty="0"/>
              <a:t> 800-400-7242</a:t>
            </a:r>
          </a:p>
          <a:p>
            <a:pPr algn="ctr"/>
            <a:endParaRPr lang="en-US" dirty="0"/>
          </a:p>
          <a:p>
            <a:pPr algn="ctr"/>
            <a:r>
              <a:rPr lang="en-US" dirty="0"/>
              <a:t> </a:t>
            </a:r>
            <a:r>
              <a:rPr lang="en-US" dirty="0">
                <a:solidFill>
                  <a:schemeClr val="accent1">
                    <a:lumMod val="75000"/>
                  </a:schemeClr>
                </a:solidFill>
              </a:rPr>
              <a:t>WWW.PBGC.GOV</a:t>
            </a:r>
          </a:p>
          <a:p>
            <a:pPr algn="ctr"/>
            <a:r>
              <a:rPr lang="en-US" dirty="0"/>
              <a:t>( apply 6 months out)</a:t>
            </a:r>
          </a:p>
          <a:p>
            <a:pPr algn="ctr"/>
            <a:endParaRPr lang="en-US" dirty="0"/>
          </a:p>
          <a:p>
            <a:pPr algn="ctr"/>
            <a:r>
              <a:rPr lang="en-US" dirty="0"/>
              <a:t>Request application for retirement</a:t>
            </a:r>
          </a:p>
          <a:p>
            <a:pPr algn="ctr"/>
            <a:endParaRPr lang="en-US" dirty="0"/>
          </a:p>
          <a:p>
            <a:pPr algn="ctr"/>
            <a:r>
              <a:rPr lang="en-US" dirty="0"/>
              <a:t>Benefit amount is based on your age when you draw</a:t>
            </a:r>
          </a:p>
          <a:p>
            <a:pPr algn="ctr"/>
            <a:endParaRPr lang="en-US" dirty="0"/>
          </a:p>
          <a:p>
            <a:pPr algn="ctr"/>
            <a:r>
              <a:rPr lang="en-US" i="1" dirty="0"/>
              <a:t>This is for Legacy United employees hired before bankruptcy</a:t>
            </a:r>
          </a:p>
          <a:p>
            <a:endParaRPr lang="en-US" dirty="0"/>
          </a:p>
        </p:txBody>
      </p:sp>
    </p:spTree>
    <p:extLst>
      <p:ext uri="{BB962C8B-B14F-4D97-AF65-F5344CB8AC3E}">
        <p14:creationId xmlns:p14="http://schemas.microsoft.com/office/powerpoint/2010/main" val="1100779159"/>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tx1"/>
                </a:solidFill>
              </a:rPr>
              <a:t>3 MONTHS BEFORE</a:t>
            </a:r>
          </a:p>
        </p:txBody>
      </p:sp>
      <p:sp>
        <p:nvSpPr>
          <p:cNvPr id="3" name="Content Placeholder 2"/>
          <p:cNvSpPr>
            <a:spLocks noGrp="1"/>
          </p:cNvSpPr>
          <p:nvPr>
            <p:ph sz="half" idx="1"/>
          </p:nvPr>
        </p:nvSpPr>
        <p:spPr/>
        <p:txBody>
          <a:bodyPr>
            <a:normAutofit fontScale="92500" lnSpcReduction="10000"/>
          </a:bodyPr>
          <a:lstStyle/>
          <a:p>
            <a:r>
              <a:rPr lang="en-US" dirty="0"/>
              <a:t>CONTACT:</a:t>
            </a:r>
          </a:p>
          <a:p>
            <a:pPr marL="0" indent="0" algn="ctr">
              <a:buNone/>
            </a:pPr>
            <a:r>
              <a:rPr lang="en-US" b="1" u="sng" dirty="0"/>
              <a:t>SOCIAL SECURITY</a:t>
            </a:r>
          </a:p>
          <a:p>
            <a:pPr marL="0" indent="0" algn="ctr">
              <a:buNone/>
            </a:pPr>
            <a:r>
              <a:rPr lang="en-US" dirty="0"/>
              <a:t>800-772-1213</a:t>
            </a:r>
          </a:p>
          <a:p>
            <a:pPr marL="0" indent="0" algn="ctr">
              <a:buNone/>
            </a:pPr>
            <a:r>
              <a:rPr lang="en-US" dirty="0">
                <a:hlinkClick r:id="rId2"/>
              </a:rPr>
              <a:t>WWW.SSA.GOV</a:t>
            </a:r>
            <a:endParaRPr lang="en-US" dirty="0"/>
          </a:p>
          <a:p>
            <a:pPr marL="0" indent="0" algn="ctr">
              <a:buNone/>
            </a:pPr>
            <a:r>
              <a:rPr lang="en-US" dirty="0"/>
              <a:t>Make appointment 3 months before you draw</a:t>
            </a:r>
          </a:p>
          <a:p>
            <a:endParaRPr lang="en-US" dirty="0"/>
          </a:p>
          <a:p>
            <a:r>
              <a:rPr lang="en-US" dirty="0"/>
              <a:t>Contact:</a:t>
            </a:r>
          </a:p>
          <a:p>
            <a:pPr marL="0" indent="0" algn="ctr">
              <a:buNone/>
            </a:pPr>
            <a:r>
              <a:rPr lang="en-US" b="1" u="sng" dirty="0"/>
              <a:t>United Airlines Benefits Center</a:t>
            </a:r>
          </a:p>
          <a:p>
            <a:pPr marL="0" indent="0" algn="ctr">
              <a:buNone/>
            </a:pPr>
            <a:r>
              <a:rPr lang="en-US" dirty="0"/>
              <a:t>Retirement Questions</a:t>
            </a:r>
          </a:p>
          <a:p>
            <a:pPr marL="0" indent="0" algn="ctr">
              <a:buNone/>
            </a:pPr>
            <a:r>
              <a:rPr lang="en-US" dirty="0"/>
              <a:t>800-651-1007</a:t>
            </a:r>
          </a:p>
        </p:txBody>
      </p:sp>
      <p:sp>
        <p:nvSpPr>
          <p:cNvPr id="4" name="Content Placeholder 3"/>
          <p:cNvSpPr>
            <a:spLocks noGrp="1"/>
          </p:cNvSpPr>
          <p:nvPr>
            <p:ph sz="half" idx="2"/>
          </p:nvPr>
        </p:nvSpPr>
        <p:spPr/>
        <p:txBody>
          <a:bodyPr>
            <a:normAutofit fontScale="92500" lnSpcReduction="10000"/>
          </a:bodyPr>
          <a:lstStyle/>
          <a:p>
            <a:r>
              <a:rPr lang="en-US" dirty="0"/>
              <a:t>CONTACT:</a:t>
            </a:r>
          </a:p>
          <a:p>
            <a:pPr marL="0" indent="0" algn="ctr">
              <a:buNone/>
            </a:pPr>
            <a:r>
              <a:rPr lang="en-US" b="1" u="sng" dirty="0"/>
              <a:t>MEDICARE</a:t>
            </a:r>
          </a:p>
          <a:p>
            <a:pPr marL="0" indent="0" algn="ctr">
              <a:buNone/>
            </a:pPr>
            <a:r>
              <a:rPr lang="en-US" dirty="0"/>
              <a:t>800-633-4227</a:t>
            </a:r>
          </a:p>
          <a:p>
            <a:pPr marL="0" indent="0" algn="ctr">
              <a:buNone/>
            </a:pPr>
            <a:r>
              <a:rPr lang="en-US" dirty="0">
                <a:hlinkClick r:id="rId3"/>
              </a:rPr>
              <a:t>WWW.MEDICARE.GOV</a:t>
            </a:r>
            <a:endParaRPr lang="en-US" dirty="0"/>
          </a:p>
          <a:p>
            <a:pPr marL="0" indent="0" algn="ctr">
              <a:buNone/>
            </a:pPr>
            <a:r>
              <a:rPr lang="en-US" dirty="0"/>
              <a:t>Apply 3 months prior to receiving benefits</a:t>
            </a:r>
          </a:p>
          <a:p>
            <a:pPr marL="0" indent="0" algn="ctr">
              <a:buNone/>
            </a:pPr>
            <a:r>
              <a:rPr lang="en-US" dirty="0"/>
              <a:t>Ask if you qualify for Plan A or Plan B</a:t>
            </a:r>
          </a:p>
          <a:p>
            <a:pPr marL="0" indent="0" algn="ctr">
              <a:buNone/>
            </a:pPr>
            <a:endParaRPr lang="en-US" dirty="0"/>
          </a:p>
        </p:txBody>
      </p:sp>
    </p:spTree>
    <p:extLst>
      <p:ext uri="{BB962C8B-B14F-4D97-AF65-F5344CB8AC3E}">
        <p14:creationId xmlns:p14="http://schemas.microsoft.com/office/powerpoint/2010/main" val="49170791"/>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tx1"/>
                </a:solidFill>
              </a:rPr>
              <a:t>3 MONTHS BEFORE</a:t>
            </a:r>
          </a:p>
        </p:txBody>
      </p:sp>
      <p:sp>
        <p:nvSpPr>
          <p:cNvPr id="3" name="Content Placeholder 2"/>
          <p:cNvSpPr>
            <a:spLocks noGrp="1"/>
          </p:cNvSpPr>
          <p:nvPr>
            <p:ph sz="half" idx="1"/>
          </p:nvPr>
        </p:nvSpPr>
        <p:spPr/>
        <p:txBody>
          <a:bodyPr/>
          <a:lstStyle/>
          <a:p>
            <a:r>
              <a:rPr lang="en-US" dirty="0"/>
              <a:t>CONTACT:</a:t>
            </a:r>
          </a:p>
          <a:p>
            <a:pPr marL="0" indent="0" algn="ctr">
              <a:buNone/>
            </a:pPr>
            <a:r>
              <a:rPr lang="en-US" b="1" u="sng" dirty="0"/>
              <a:t>FIDELITY</a:t>
            </a:r>
          </a:p>
          <a:p>
            <a:pPr marL="0" indent="0" algn="ctr">
              <a:buNone/>
            </a:pPr>
            <a:r>
              <a:rPr lang="en-US" dirty="0"/>
              <a:t>800-245-9034</a:t>
            </a:r>
          </a:p>
          <a:p>
            <a:pPr marL="0" indent="0" algn="ctr">
              <a:buNone/>
            </a:pPr>
            <a:r>
              <a:rPr lang="en-US" dirty="0">
                <a:hlinkClick r:id="rId2"/>
              </a:rPr>
              <a:t>WWW.401K.COM</a:t>
            </a:r>
            <a:endParaRPr lang="en-US" dirty="0"/>
          </a:p>
          <a:p>
            <a:pPr marL="0" indent="0" algn="ctr">
              <a:buNone/>
            </a:pPr>
            <a:r>
              <a:rPr lang="en-US" dirty="0">
                <a:hlinkClick r:id="rId3"/>
              </a:rPr>
              <a:t>WWW.FIDELITY.COM</a:t>
            </a:r>
            <a:endParaRPr lang="en-US" dirty="0"/>
          </a:p>
          <a:p>
            <a:pPr marL="0" indent="0" algn="ctr">
              <a:buNone/>
            </a:pPr>
            <a:endParaRPr lang="en-US" dirty="0"/>
          </a:p>
        </p:txBody>
      </p:sp>
      <p:sp>
        <p:nvSpPr>
          <p:cNvPr id="4" name="Content Placeholder 3"/>
          <p:cNvSpPr>
            <a:spLocks noGrp="1"/>
          </p:cNvSpPr>
          <p:nvPr>
            <p:ph sz="half" idx="2"/>
          </p:nvPr>
        </p:nvSpPr>
        <p:spPr/>
        <p:txBody>
          <a:bodyPr/>
          <a:lstStyle/>
          <a:p>
            <a:r>
              <a:rPr lang="en-US" dirty="0"/>
              <a:t>CONTACT:</a:t>
            </a:r>
          </a:p>
          <a:p>
            <a:pPr marL="0" indent="0" algn="ctr">
              <a:buNone/>
            </a:pPr>
            <a:r>
              <a:rPr lang="en-US" b="1" u="sng" dirty="0"/>
              <a:t>CARP</a:t>
            </a:r>
          </a:p>
          <a:p>
            <a:pPr marL="0" indent="0" algn="ctr">
              <a:buNone/>
            </a:pPr>
            <a:r>
              <a:rPr lang="en-US" dirty="0"/>
              <a:t>800-651-1007</a:t>
            </a:r>
          </a:p>
          <a:p>
            <a:pPr marL="0" indent="0" algn="ctr">
              <a:buNone/>
            </a:pPr>
            <a:r>
              <a:rPr lang="en-US" i="1" dirty="0"/>
              <a:t>This is for legacy Continental employees only.</a:t>
            </a:r>
          </a:p>
        </p:txBody>
      </p:sp>
    </p:spTree>
    <p:extLst>
      <p:ext uri="{BB962C8B-B14F-4D97-AF65-F5344CB8AC3E}">
        <p14:creationId xmlns:p14="http://schemas.microsoft.com/office/powerpoint/2010/main" val="3357833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tx1"/>
                </a:solidFill>
              </a:rPr>
              <a:t>1 MONTH BEFORE</a:t>
            </a:r>
          </a:p>
        </p:txBody>
      </p:sp>
      <p:sp>
        <p:nvSpPr>
          <p:cNvPr id="3" name="Content Placeholder 2"/>
          <p:cNvSpPr>
            <a:spLocks noGrp="1"/>
          </p:cNvSpPr>
          <p:nvPr>
            <p:ph sz="half" idx="1"/>
          </p:nvPr>
        </p:nvSpPr>
        <p:spPr>
          <a:xfrm>
            <a:off x="677334" y="2160589"/>
            <a:ext cx="8329506" cy="3880772"/>
          </a:xfrm>
        </p:spPr>
        <p:txBody>
          <a:bodyPr/>
          <a:lstStyle/>
          <a:p>
            <a:r>
              <a:rPr lang="en-US" dirty="0"/>
              <a:t>CONTACT:  Local Lodge 303-287-0329 or Grievance Committee 303-348-3298 to obtain an Application for Retirement from the IAM.</a:t>
            </a:r>
          </a:p>
          <a:p>
            <a:r>
              <a:rPr lang="en-US" dirty="0"/>
              <a:t>CONTACT:  Human Resources to notify them of your retirement date.</a:t>
            </a:r>
          </a:p>
          <a:p>
            <a:endParaRPr lang="en-US" dirty="0"/>
          </a:p>
        </p:txBody>
      </p:sp>
      <p:sp>
        <p:nvSpPr>
          <p:cNvPr id="4" name="Content Placeholder 3"/>
          <p:cNvSpPr>
            <a:spLocks noGrp="1"/>
          </p:cNvSpPr>
          <p:nvPr>
            <p:ph sz="half" idx="2"/>
          </p:nvPr>
        </p:nvSpPr>
        <p:spPr>
          <a:xfrm>
            <a:off x="9228284" y="2160589"/>
            <a:ext cx="45719" cy="3880773"/>
          </a:xfrm>
        </p:spPr>
        <p:txBody>
          <a:bodyPr/>
          <a:lstStyle/>
          <a:p>
            <a:endParaRPr lang="en-US" dirty="0"/>
          </a:p>
        </p:txBody>
      </p:sp>
    </p:spTree>
    <p:extLst>
      <p:ext uri="{BB962C8B-B14F-4D97-AF65-F5344CB8AC3E}">
        <p14:creationId xmlns:p14="http://schemas.microsoft.com/office/powerpoint/2010/main" val="1782668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A0EB-A4E8-4003-8CC6-9466053B26E2}"/>
              </a:ext>
            </a:extLst>
          </p:cNvPr>
          <p:cNvSpPr>
            <a:spLocks noGrp="1"/>
          </p:cNvSpPr>
          <p:nvPr>
            <p:ph type="title"/>
          </p:nvPr>
        </p:nvSpPr>
        <p:spPr/>
        <p:txBody>
          <a:bodyPr/>
          <a:lstStyle/>
          <a:p>
            <a:pPr algn="ctr"/>
            <a:r>
              <a:rPr lang="en-US" dirty="0">
                <a:solidFill>
                  <a:schemeClr val="tx1"/>
                </a:solidFill>
              </a:rPr>
              <a:t>Continued Life/Dental Insurance </a:t>
            </a:r>
          </a:p>
        </p:txBody>
      </p:sp>
      <p:sp>
        <p:nvSpPr>
          <p:cNvPr id="3" name="Content Placeholder 2">
            <a:extLst>
              <a:ext uri="{FF2B5EF4-FFF2-40B4-BE49-F238E27FC236}">
                <a16:creationId xmlns:a16="http://schemas.microsoft.com/office/drawing/2014/main" id="{DE27CF95-363A-4A01-B04A-934907F4A216}"/>
              </a:ext>
            </a:extLst>
          </p:cNvPr>
          <p:cNvSpPr>
            <a:spLocks noGrp="1"/>
          </p:cNvSpPr>
          <p:nvPr>
            <p:ph sz="half" idx="1"/>
          </p:nvPr>
        </p:nvSpPr>
        <p:spPr/>
        <p:txBody>
          <a:bodyPr/>
          <a:lstStyle/>
          <a:p>
            <a:r>
              <a:rPr lang="en-US" dirty="0"/>
              <a:t>Life Insurance will continue on an individual policy providing that the retiree pays the monthly cost. If the retiree does not continue to pay the monthly premiums then the policy is cancelled after the effective date of the retirement and there is no life insurance for the retiree.</a:t>
            </a:r>
          </a:p>
        </p:txBody>
      </p:sp>
      <p:sp>
        <p:nvSpPr>
          <p:cNvPr id="4" name="Content Placeholder 3">
            <a:extLst>
              <a:ext uri="{FF2B5EF4-FFF2-40B4-BE49-F238E27FC236}">
                <a16:creationId xmlns:a16="http://schemas.microsoft.com/office/drawing/2014/main" id="{2C4C9C00-F2F3-4A53-A70F-71335B3E0A60}"/>
              </a:ext>
            </a:extLst>
          </p:cNvPr>
          <p:cNvSpPr>
            <a:spLocks noGrp="1"/>
          </p:cNvSpPr>
          <p:nvPr>
            <p:ph sz="half" idx="2"/>
          </p:nvPr>
        </p:nvSpPr>
        <p:spPr>
          <a:xfrm>
            <a:off x="5089970" y="2160589"/>
            <a:ext cx="4184034" cy="2383131"/>
          </a:xfrm>
        </p:spPr>
        <p:txBody>
          <a:bodyPr/>
          <a:lstStyle/>
          <a:p>
            <a:r>
              <a:rPr lang="en-US" dirty="0"/>
              <a:t>Dental Insurance – will continue for 18 months after the effective date of the retirement at cobra rates if the retiree elects to continue coverage. If not then dental insurance will cancel after the effective date of retirement.</a:t>
            </a:r>
          </a:p>
        </p:txBody>
      </p:sp>
      <p:sp>
        <p:nvSpPr>
          <p:cNvPr id="6" name="Footer Placeholder 5">
            <a:extLst>
              <a:ext uri="{FF2B5EF4-FFF2-40B4-BE49-F238E27FC236}">
                <a16:creationId xmlns:a16="http://schemas.microsoft.com/office/drawing/2014/main" id="{3FFAD93F-079F-4A82-8686-54635CB6BE33}"/>
              </a:ext>
            </a:extLst>
          </p:cNvPr>
          <p:cNvSpPr>
            <a:spLocks noGrp="1"/>
          </p:cNvSpPr>
          <p:nvPr>
            <p:ph type="ftr" sz="quarter" idx="11"/>
          </p:nvPr>
        </p:nvSpPr>
        <p:spPr>
          <a:xfrm>
            <a:off x="677333" y="5505254"/>
            <a:ext cx="8596668" cy="980387"/>
          </a:xfrm>
        </p:spPr>
        <p:txBody>
          <a:bodyPr/>
          <a:lstStyle/>
          <a:p>
            <a:pPr algn="ctr"/>
            <a:r>
              <a:rPr lang="en-US" sz="1400" b="1" dirty="0"/>
              <a:t>* </a:t>
            </a:r>
            <a:r>
              <a:rPr lang="en-US" sz="1600" b="1" dirty="0">
                <a:solidFill>
                  <a:srgbClr val="FF0000"/>
                </a:solidFill>
              </a:rPr>
              <a:t>Please contact your HR department for additional information prior to retirement.</a:t>
            </a:r>
          </a:p>
        </p:txBody>
      </p:sp>
    </p:spTree>
    <p:extLst>
      <p:ext uri="{BB962C8B-B14F-4D97-AF65-F5344CB8AC3E}">
        <p14:creationId xmlns:p14="http://schemas.microsoft.com/office/powerpoint/2010/main" val="234015705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solidFill>
                  <a:schemeClr val="tx1"/>
                </a:solidFill>
              </a:rPr>
              <a:t>AFTER RETIREMENT</a:t>
            </a:r>
          </a:p>
        </p:txBody>
      </p:sp>
      <p:sp>
        <p:nvSpPr>
          <p:cNvPr id="3" name="Content Placeholder 2"/>
          <p:cNvSpPr>
            <a:spLocks noGrp="1"/>
          </p:cNvSpPr>
          <p:nvPr>
            <p:ph idx="1"/>
          </p:nvPr>
        </p:nvSpPr>
        <p:spPr/>
        <p:txBody>
          <a:bodyPr>
            <a:normAutofit/>
          </a:bodyPr>
          <a:lstStyle/>
          <a:p>
            <a:pPr marL="0" indent="0">
              <a:buNone/>
            </a:pPr>
            <a:endParaRPr lang="en-US" dirty="0"/>
          </a:p>
          <a:p>
            <a:r>
              <a:rPr lang="en-US" dirty="0"/>
              <a:t>Apply for retiree’s badge with United Airlines (OPTIONAL)   $35.00 fee</a:t>
            </a:r>
          </a:p>
          <a:p>
            <a:pPr marL="0" indent="0">
              <a:buNone/>
            </a:pPr>
            <a:r>
              <a:rPr lang="en-US" dirty="0"/>
              <a:t>You must be retired in the system to apply.</a:t>
            </a:r>
          </a:p>
          <a:p>
            <a:pPr marL="0" indent="0">
              <a:buNone/>
            </a:pPr>
            <a:r>
              <a:rPr lang="en-US" dirty="0"/>
              <a:t>Sign into “ Flying Together”</a:t>
            </a:r>
          </a:p>
          <a:p>
            <a:pPr marL="0" indent="0">
              <a:buNone/>
            </a:pPr>
            <a:r>
              <a:rPr lang="en-US" dirty="0"/>
              <a:t>Click on Employee Res</a:t>
            </a:r>
          </a:p>
          <a:p>
            <a:pPr marL="0" indent="0">
              <a:buNone/>
            </a:pPr>
            <a:r>
              <a:rPr lang="en-US" dirty="0"/>
              <a:t>Click on Quick Links</a:t>
            </a:r>
          </a:p>
          <a:p>
            <a:pPr marL="0" indent="0">
              <a:buNone/>
            </a:pPr>
            <a:r>
              <a:rPr lang="en-US" dirty="0"/>
              <a:t>Click on Employee Travel Profile</a:t>
            </a:r>
          </a:p>
          <a:p>
            <a:pPr marL="0" indent="0">
              <a:buNone/>
            </a:pPr>
            <a:r>
              <a:rPr lang="en-US" dirty="0"/>
              <a:t>Click on Obtain Your Retiree Badge</a:t>
            </a:r>
          </a:p>
          <a:p>
            <a:pPr marL="0" indent="0">
              <a:buNone/>
            </a:pPr>
            <a:r>
              <a:rPr lang="en-US" dirty="0"/>
              <a:t>You will need a passport style photo with a light blue or off-white background and it must be saved in the .JPEG format</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23294537"/>
      </p:ext>
    </p:extLst>
  </p:cSld>
  <p:clrMapOvr>
    <a:masterClrMapping/>
  </p:clrMapOvr>
  <p:transition spd="slow">
    <p:push dir="u"/>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1345</TotalTime>
  <Words>836</Words>
  <Application>Microsoft Office PowerPoint</Application>
  <PresentationFormat>Widescreen</PresentationFormat>
  <Paragraphs>93</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RETIREMENT INFORMATION</vt:lpstr>
      <vt:lpstr>DO YOU QUALIFY FOR BRIDGE MEDICAL?</vt:lpstr>
      <vt:lpstr>PowerPoint Presentation</vt:lpstr>
      <vt:lpstr>Examples for Spouse/Domestic Partner Bridge Medical</vt:lpstr>
      <vt:lpstr>6 MONTHS BEFORE</vt:lpstr>
      <vt:lpstr>3 MONTHS BEFORE</vt:lpstr>
      <vt:lpstr>3 MONTHS BEFORE</vt:lpstr>
      <vt:lpstr>1 MONTH BEFORE</vt:lpstr>
      <vt:lpstr>Continued Life/Dental Insurance </vt:lpstr>
      <vt:lpstr>AFTER RETIREMENT</vt:lpstr>
    </vt:vector>
  </TitlesOfParts>
  <Company>United Airlines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INFORMATION</dc:title>
  <dc:creator>Turner, John</dc:creator>
  <cp:lastModifiedBy>Cristina O</cp:lastModifiedBy>
  <cp:revision>25</cp:revision>
  <cp:lastPrinted>2018-10-05T16:01:55Z</cp:lastPrinted>
  <dcterms:created xsi:type="dcterms:W3CDTF">2018-10-04T18:05:36Z</dcterms:created>
  <dcterms:modified xsi:type="dcterms:W3CDTF">2018-10-25T11:49:04Z</dcterms:modified>
</cp:coreProperties>
</file>