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61" r:id="rId4"/>
    <p:sldId id="260" r:id="rId5"/>
    <p:sldId id="262" r:id="rId6"/>
    <p:sldId id="268" r:id="rId7"/>
    <p:sldId id="263" r:id="rId8"/>
    <p:sldId id="265" r:id="rId9"/>
    <p:sldId id="269" r:id="rId10"/>
    <p:sldId id="275" r:id="rId11"/>
    <p:sldId id="276" r:id="rId12"/>
    <p:sldId id="283" r:id="rId13"/>
    <p:sldId id="284" r:id="rId14"/>
    <p:sldId id="270" r:id="rId15"/>
    <p:sldId id="279" r:id="rId16"/>
    <p:sldId id="300" r:id="rId17"/>
    <p:sldId id="290" r:id="rId18"/>
    <p:sldId id="292" r:id="rId19"/>
    <p:sldId id="274" r:id="rId20"/>
    <p:sldId id="282" r:id="rId21"/>
    <p:sldId id="287" r:id="rId22"/>
    <p:sldId id="294" r:id="rId23"/>
    <p:sldId id="296" r:id="rId24"/>
    <p:sldId id="297" r:id="rId25"/>
    <p:sldId id="295" r:id="rId26"/>
    <p:sldId id="298" r:id="rId27"/>
    <p:sldId id="286" r:id="rId28"/>
    <p:sldId id="299" r:id="rId29"/>
    <p:sldId id="289" r:id="rId3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76C"/>
    <a:srgbClr val="098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77656" autoAdjust="0"/>
  </p:normalViewPr>
  <p:slideViewPr>
    <p:cSldViewPr snapToGrid="0" showGuides="1">
      <p:cViewPr>
        <p:scale>
          <a:sx n="42" d="100"/>
          <a:sy n="42" d="100"/>
        </p:scale>
        <p:origin x="1797" y="89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78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7D614-4F25-4BE8-AB8E-FE5295CC3D4B}" type="datetimeFigureOut">
              <a:rPr lang="en-US" smtClean="0"/>
              <a:t>9/17/2017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32C35-4846-4689-9ABC-C8EA56AE4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847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043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633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633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4364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4364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649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633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649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633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4364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436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649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633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021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021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633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633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633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633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021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021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63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64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64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649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649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633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633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2C35-4846-4689-9ABC-C8EA56AE447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64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199" y="1122362"/>
            <a:ext cx="9601201" cy="3221037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572000"/>
            <a:ext cx="9601200" cy="685800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6800" y="6356350"/>
            <a:ext cx="251460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fld id="{94D9B1BE-36F9-4A41-9863-038FA6AFA9DE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22885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167BEA2-678F-4AAD-8BE7-A8FC6D3B7FF6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219200" y="4343400"/>
            <a:ext cx="9620250" cy="0"/>
          </a:xfrm>
          <a:prstGeom prst="line">
            <a:avLst/>
          </a:prstGeom>
          <a:ln w="12700">
            <a:solidFill>
              <a:srgbClr val="098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715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" userDrawn="1">
          <p15:clr>
            <a:srgbClr val="FBAE40"/>
          </p15:clr>
        </p15:guide>
        <p15:guide id="2" pos="681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4965" y="1825625"/>
            <a:ext cx="10088336" cy="4351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6800" y="6356350"/>
            <a:ext cx="2514600" cy="365125"/>
          </a:xfrm>
        </p:spPr>
        <p:txBody>
          <a:bodyPr/>
          <a:lstStyle/>
          <a:p>
            <a:fld id="{94D9B1BE-36F9-4A41-9863-038FA6AFA9DE}" type="datetimeFigureOut">
              <a:rPr lang="en-US" smtClean="0"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552700" cy="365125"/>
          </a:xfrm>
        </p:spPr>
        <p:txBody>
          <a:bodyPr/>
          <a:lstStyle/>
          <a:p>
            <a:fld id="{F167BEA2-678F-4AAD-8BE7-A8FC6D3B7FF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1158962" y="1752600"/>
            <a:ext cx="10004338" cy="0"/>
          </a:xfrm>
          <a:prstGeom prst="line">
            <a:avLst/>
          </a:prstGeom>
          <a:ln w="12700">
            <a:solidFill>
              <a:srgbClr val="098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74965" y="1036864"/>
            <a:ext cx="10088335" cy="653824"/>
          </a:xfrm>
        </p:spPr>
        <p:txBody>
          <a:bodyPr>
            <a:normAutofit/>
          </a:bodyPr>
          <a:lstStyle>
            <a:lvl1pPr>
              <a:lnSpc>
                <a:spcPts val="4000"/>
              </a:lnSpc>
              <a:defRPr sz="4000">
                <a:solidFill>
                  <a:srgbClr val="0984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824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72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lnSpc>
                <a:spcPts val="40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9B1BE-36F9-4A41-9863-038FA6AFA9DE}" type="datetimeFigureOut">
              <a:rPr lang="en-US" smtClean="0"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7BEA2-678F-4AAD-8BE7-A8FC6D3B7FF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9296400" y="365125"/>
            <a:ext cx="1" cy="5811838"/>
          </a:xfrm>
          <a:prstGeom prst="line">
            <a:avLst/>
          </a:prstGeom>
          <a:ln w="12700">
            <a:solidFill>
              <a:srgbClr val="098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8659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85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965" y="1036864"/>
            <a:ext cx="10088335" cy="653824"/>
          </a:xfrm>
        </p:spPr>
        <p:txBody>
          <a:bodyPr>
            <a:normAutofit/>
          </a:bodyPr>
          <a:lstStyle>
            <a:lvl1pPr>
              <a:lnSpc>
                <a:spcPts val="4000"/>
              </a:lnSpc>
              <a:defRPr sz="4000">
                <a:solidFill>
                  <a:srgbClr val="0984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4962" y="1825625"/>
            <a:ext cx="10088338" cy="4351338"/>
          </a:xfrm>
        </p:spPr>
        <p:txBody>
          <a:bodyPr/>
          <a:lstStyle>
            <a:lvl1pPr>
              <a:defRPr>
                <a:solidFill>
                  <a:srgbClr val="00376C"/>
                </a:solidFill>
                <a:latin typeface="Garamond" panose="02020404030301010803" pitchFamily="18" charset="0"/>
              </a:defRPr>
            </a:lvl1pPr>
            <a:lvl2pPr marL="685800" indent="-228600">
              <a:buFont typeface="Garamond" panose="02020404030301010803" pitchFamily="18" charset="0"/>
              <a:buChar char="―"/>
              <a:defRPr>
                <a:solidFill>
                  <a:srgbClr val="00376C"/>
                </a:solidFill>
                <a:latin typeface="Garamond" panose="02020404030301010803" pitchFamily="18" charset="0"/>
              </a:defRPr>
            </a:lvl2pPr>
            <a:lvl3pPr marL="1143000" indent="-228600">
              <a:buFont typeface="Garamond" panose="02020404030301010803" pitchFamily="18" charset="0"/>
              <a:buChar char="―"/>
              <a:defRPr>
                <a:solidFill>
                  <a:srgbClr val="00376C"/>
                </a:solidFill>
                <a:latin typeface="Garamond" panose="02020404030301010803" pitchFamily="18" charset="0"/>
              </a:defRPr>
            </a:lvl3pPr>
            <a:lvl4pPr marL="1600200" indent="-228600">
              <a:buFont typeface="Garamond" panose="02020404030301010803" pitchFamily="18" charset="0"/>
              <a:buChar char="―"/>
              <a:defRPr>
                <a:solidFill>
                  <a:srgbClr val="00376C"/>
                </a:solidFill>
                <a:latin typeface="Garamond" panose="02020404030301010803" pitchFamily="18" charset="0"/>
              </a:defRPr>
            </a:lvl4pPr>
            <a:lvl5pPr marL="2057400" indent="-228600">
              <a:buFont typeface="Garamond" panose="02020404030301010803" pitchFamily="18" charset="0"/>
              <a:buChar char="―"/>
              <a:defRPr>
                <a:solidFill>
                  <a:srgbClr val="00376C"/>
                </a:solidFill>
                <a:latin typeface="Garamond" panose="02020404030301010803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9B1BE-36F9-4A41-9863-038FA6AFA9DE}" type="datetimeFigureOut">
              <a:rPr lang="en-US" smtClean="0"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7BEA2-678F-4AAD-8BE7-A8FC6D3B7FF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1158962" y="1752600"/>
            <a:ext cx="10004338" cy="0"/>
          </a:xfrm>
          <a:prstGeom prst="line">
            <a:avLst/>
          </a:prstGeom>
          <a:ln w="12700">
            <a:solidFill>
              <a:srgbClr val="098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46359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36" userDrawn="1">
          <p15:clr>
            <a:srgbClr val="FBAE40"/>
          </p15:clr>
        </p15:guide>
        <p15:guide id="2" pos="67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1709739"/>
            <a:ext cx="9829800" cy="2633662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4589463"/>
            <a:ext cx="9829800" cy="1500187"/>
          </a:xfrm>
        </p:spPr>
        <p:txBody>
          <a:bodyPr>
            <a:normAutofit/>
          </a:bodyPr>
          <a:lstStyle>
            <a:lvl1pPr marL="0" indent="0">
              <a:buNone/>
              <a:defRPr sz="2000" cap="all" baseline="0">
                <a:solidFill>
                  <a:srgbClr val="00376C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8700" y="6356350"/>
            <a:ext cx="255270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fld id="{94D9B1BE-36F9-4A41-9863-038FA6AFA9DE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247900" cy="365125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fld id="{F167BEA2-678F-4AAD-8BE7-A8FC6D3B7FF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219200" y="4343400"/>
            <a:ext cx="9620250" cy="0"/>
          </a:xfrm>
          <a:prstGeom prst="line">
            <a:avLst/>
          </a:prstGeom>
          <a:ln w="12700">
            <a:solidFill>
              <a:srgbClr val="098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7841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6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4964" y="1825625"/>
            <a:ext cx="4944835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911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9B1BE-36F9-4A41-9863-038FA6AFA9DE}" type="datetimeFigureOut">
              <a:rPr lang="en-US" smtClean="0"/>
              <a:t>9/17/2017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7BEA2-678F-4AAD-8BE7-A8FC6D3B7FF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1158962" y="1752600"/>
            <a:ext cx="10004338" cy="0"/>
          </a:xfrm>
          <a:prstGeom prst="line">
            <a:avLst/>
          </a:prstGeom>
          <a:ln w="12700">
            <a:solidFill>
              <a:srgbClr val="098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74965" y="1036864"/>
            <a:ext cx="10088335" cy="653824"/>
          </a:xfrm>
        </p:spPr>
        <p:txBody>
          <a:bodyPr>
            <a:normAutofit/>
          </a:bodyPr>
          <a:lstStyle>
            <a:lvl1pPr>
              <a:lnSpc>
                <a:spcPts val="4000"/>
              </a:lnSpc>
              <a:defRPr sz="4000">
                <a:solidFill>
                  <a:srgbClr val="0984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5579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36" userDrawn="1">
          <p15:clr>
            <a:srgbClr val="FBAE40"/>
          </p15:clr>
        </p15:guide>
        <p15:guide id="2" pos="67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4965" y="1681163"/>
            <a:ext cx="4922610" cy="823912"/>
          </a:xfrm>
        </p:spPr>
        <p:txBody>
          <a:bodyPr anchor="b"/>
          <a:lstStyle>
            <a:lvl1pPr marL="0" indent="0">
              <a:buNone/>
              <a:defRPr sz="24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4965" y="2505075"/>
            <a:ext cx="4922610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91100" cy="823912"/>
          </a:xfrm>
        </p:spPr>
        <p:txBody>
          <a:bodyPr anchor="b"/>
          <a:lstStyle>
            <a:lvl1pPr marL="0" indent="0">
              <a:buNone/>
              <a:defRPr sz="2400" b="0" i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9110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74964" y="6356350"/>
            <a:ext cx="2506435" cy="365125"/>
          </a:xfrm>
        </p:spPr>
        <p:txBody>
          <a:bodyPr/>
          <a:lstStyle/>
          <a:p>
            <a:fld id="{94D9B1BE-36F9-4A41-9863-038FA6AFA9DE}" type="datetimeFigureOut">
              <a:rPr lang="en-US" smtClean="0"/>
              <a:t>9/17/2017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552700" cy="365125"/>
          </a:xfrm>
        </p:spPr>
        <p:txBody>
          <a:bodyPr/>
          <a:lstStyle/>
          <a:p>
            <a:fld id="{F167BEA2-678F-4AAD-8BE7-A8FC6D3B7FF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1158962" y="1752600"/>
            <a:ext cx="10004338" cy="0"/>
          </a:xfrm>
          <a:prstGeom prst="line">
            <a:avLst/>
          </a:prstGeom>
          <a:ln w="12700">
            <a:solidFill>
              <a:srgbClr val="098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74965" y="1036864"/>
            <a:ext cx="10088335" cy="653824"/>
          </a:xfrm>
        </p:spPr>
        <p:txBody>
          <a:bodyPr>
            <a:normAutofit/>
          </a:bodyPr>
          <a:lstStyle>
            <a:lvl1pPr>
              <a:lnSpc>
                <a:spcPts val="4000"/>
              </a:lnSpc>
              <a:defRPr sz="4000">
                <a:solidFill>
                  <a:srgbClr val="0984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15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703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74964" y="6356350"/>
            <a:ext cx="2506435" cy="365125"/>
          </a:xfrm>
        </p:spPr>
        <p:txBody>
          <a:bodyPr/>
          <a:lstStyle/>
          <a:p>
            <a:fld id="{94D9B1BE-36F9-4A41-9863-038FA6AFA9DE}" type="datetimeFigureOut">
              <a:rPr lang="en-US" smtClean="0"/>
              <a:t>9/17/2017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533650" cy="365125"/>
          </a:xfrm>
        </p:spPr>
        <p:txBody>
          <a:bodyPr/>
          <a:lstStyle/>
          <a:p>
            <a:fld id="{F167BEA2-678F-4AAD-8BE7-A8FC6D3B7FF6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1158962" y="1752600"/>
            <a:ext cx="10004338" cy="0"/>
          </a:xfrm>
          <a:prstGeom prst="line">
            <a:avLst/>
          </a:prstGeom>
          <a:ln w="12700">
            <a:solidFill>
              <a:srgbClr val="098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74965" y="1036864"/>
            <a:ext cx="10050235" cy="653824"/>
          </a:xfrm>
        </p:spPr>
        <p:txBody>
          <a:bodyPr>
            <a:normAutofit/>
          </a:bodyPr>
          <a:lstStyle>
            <a:lvl1pPr>
              <a:lnSpc>
                <a:spcPts val="4000"/>
              </a:lnSpc>
              <a:defRPr sz="4000">
                <a:solidFill>
                  <a:srgbClr val="0984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5356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700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9B1BE-36F9-4A41-9863-038FA6AFA9DE}" type="datetimeFigureOut">
              <a:rPr lang="en-US" smtClean="0"/>
              <a:t>9/17/2017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7BEA2-678F-4AAD-8BE7-A8FC6D3B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880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3705225" cy="11919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6356350"/>
            <a:ext cx="2514600" cy="365125"/>
          </a:xfrm>
        </p:spPr>
        <p:txBody>
          <a:bodyPr/>
          <a:lstStyle/>
          <a:p>
            <a:fld id="{94D9B1BE-36F9-4A41-9863-038FA6AFA9DE}" type="datetimeFigureOut">
              <a:rPr lang="en-US" smtClean="0"/>
              <a:t>9/17/2017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7BEA2-678F-4AAD-8BE7-A8FC6D3B7FF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1158962" y="1752600"/>
            <a:ext cx="3613063" cy="1"/>
          </a:xfrm>
          <a:prstGeom prst="line">
            <a:avLst/>
          </a:prstGeom>
          <a:ln w="12700">
            <a:solidFill>
              <a:srgbClr val="098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60378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04" userDrawn="1">
          <p15:clr>
            <a:srgbClr val="FBAE40"/>
          </p15:clr>
        </p15:guide>
        <p15:guide id="2" pos="672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6356350"/>
            <a:ext cx="2514600" cy="365125"/>
          </a:xfrm>
        </p:spPr>
        <p:txBody>
          <a:bodyPr/>
          <a:lstStyle/>
          <a:p>
            <a:fld id="{94D9B1BE-36F9-4A41-9863-038FA6AFA9DE}" type="datetimeFigureOut">
              <a:rPr lang="en-US" smtClean="0"/>
              <a:t>9/17/2017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7BEA2-678F-4AAD-8BE7-A8FC6D3B7F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3705225" cy="11919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1158962" y="1752600"/>
            <a:ext cx="3613063" cy="1"/>
          </a:xfrm>
          <a:prstGeom prst="line">
            <a:avLst/>
          </a:prstGeom>
          <a:ln w="12700">
            <a:solidFill>
              <a:srgbClr val="098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5662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7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9B1BE-36F9-4A41-9863-038FA6AFA9DE}" type="datetimeFigureOut">
              <a:rPr lang="en-US" smtClean="0"/>
              <a:t>9/17/2017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7BEA2-678F-4AAD-8BE7-A8FC6D3B7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058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984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376C"/>
          </a:solidFill>
          <a:latin typeface="Garamond" panose="020204040303010108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Garamond" panose="02020404030301010803" pitchFamily="18" charset="0"/>
        <a:buChar char="―"/>
        <a:defRPr sz="2000" kern="1200">
          <a:solidFill>
            <a:srgbClr val="00376C"/>
          </a:solidFill>
          <a:latin typeface="Garamond" panose="020204040303010108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Garamond" panose="02020404030301010803" pitchFamily="18" charset="0"/>
        <a:buChar char="―"/>
        <a:defRPr sz="2000" kern="1200">
          <a:solidFill>
            <a:srgbClr val="00376C"/>
          </a:solidFill>
          <a:latin typeface="Garamond" panose="020204040303010108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Garamond" panose="02020404030301010803" pitchFamily="18" charset="0"/>
        <a:buChar char="―"/>
        <a:defRPr sz="2000" kern="1200">
          <a:solidFill>
            <a:srgbClr val="00376C"/>
          </a:solidFill>
          <a:latin typeface="Garamond" panose="020204040303010108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Garamond" panose="02020404030301010803" pitchFamily="18" charset="0"/>
        <a:buChar char="―"/>
        <a:defRPr sz="2000" kern="1200">
          <a:solidFill>
            <a:srgbClr val="00376C"/>
          </a:solidFill>
          <a:latin typeface="Garamond" panose="020204040303010108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1122362"/>
            <a:ext cx="12192000" cy="3221037"/>
          </a:xfrm>
        </p:spPr>
        <p:txBody>
          <a:bodyPr/>
          <a:lstStyle/>
          <a:p>
            <a:r>
              <a:rPr lang="en-US" dirty="0" smtClean="0"/>
              <a:t>DL141: Total Compensation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43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Compensation:  Group Benefits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8854" y="6134856"/>
            <a:ext cx="4979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Analysis done assuming employee has TOS wages, 20 years of service, excludes Worker’s Comp</a:t>
            </a:r>
            <a:endParaRPr lang="en-US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883" y="1834128"/>
            <a:ext cx="6733357" cy="487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74965" y="1825625"/>
            <a:ext cx="4240748" cy="4351338"/>
          </a:xfrm>
        </p:spPr>
        <p:txBody>
          <a:bodyPr>
            <a:normAutofit/>
          </a:bodyPr>
          <a:lstStyle/>
          <a:p>
            <a:r>
              <a:rPr lang="en-US" sz="3500" dirty="0" smtClean="0"/>
              <a:t>14 to 23% of Total Compensation</a:t>
            </a:r>
          </a:p>
          <a:p>
            <a:r>
              <a:rPr lang="en-US" sz="3500" dirty="0" smtClean="0"/>
              <a:t>$11,000 to $14,500 </a:t>
            </a:r>
            <a:br>
              <a:rPr lang="en-US" sz="3500" dirty="0" smtClean="0"/>
            </a:br>
            <a:r>
              <a:rPr lang="en-US" sz="3500" dirty="0" smtClean="0"/>
              <a:t>annually per head</a:t>
            </a:r>
          </a:p>
          <a:p>
            <a:r>
              <a:rPr lang="en-US" sz="3500" dirty="0" smtClean="0"/>
              <a:t>$5.76 to $7.58 per hour worked</a:t>
            </a:r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868733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Compensation:  Group Benefits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Medical/Dental</a:t>
            </a:r>
            <a:r>
              <a:rPr lang="en-US" sz="3500" baseline="30000" dirty="0" smtClean="0"/>
              <a:t>1</a:t>
            </a:r>
          </a:p>
          <a:p>
            <a:pPr lvl="1"/>
            <a:r>
              <a:rPr lang="en-US" sz="3000" dirty="0" smtClean="0"/>
              <a:t>11% to 20%</a:t>
            </a:r>
          </a:p>
          <a:p>
            <a:r>
              <a:rPr lang="en-US" sz="3500" dirty="0" smtClean="0"/>
              <a:t>Pension</a:t>
            </a:r>
          </a:p>
          <a:p>
            <a:pPr lvl="1"/>
            <a:r>
              <a:rPr lang="en-US" sz="3000" dirty="0" smtClean="0"/>
              <a:t>0% to 5%</a:t>
            </a:r>
          </a:p>
          <a:p>
            <a:r>
              <a:rPr lang="en-US" sz="3500" dirty="0" smtClean="0"/>
              <a:t>401(k) Match/Cont.</a:t>
            </a:r>
          </a:p>
          <a:p>
            <a:pPr lvl="1"/>
            <a:r>
              <a:rPr lang="en-US" sz="3000" dirty="0" smtClean="0"/>
              <a:t>0% to 5%</a:t>
            </a:r>
          </a:p>
          <a:p>
            <a:pPr lvl="1"/>
            <a:endParaRPr lang="en-US" sz="3500" dirty="0" smtClean="0"/>
          </a:p>
          <a:p>
            <a:pPr lvl="1"/>
            <a:endParaRPr lang="en-US" sz="3500" dirty="0" smtClean="0"/>
          </a:p>
          <a:p>
            <a:pPr lvl="1"/>
            <a:endParaRPr lang="en-US" sz="3500" dirty="0" smtClean="0"/>
          </a:p>
          <a:p>
            <a:pPr lvl="1"/>
            <a:endParaRPr lang="en-US" sz="3500" dirty="0"/>
          </a:p>
        </p:txBody>
      </p:sp>
      <p:sp>
        <p:nvSpPr>
          <p:cNvPr id="6" name="TextBox 5"/>
          <p:cNvSpPr txBox="1"/>
          <p:nvPr/>
        </p:nvSpPr>
        <p:spPr>
          <a:xfrm>
            <a:off x="98854" y="5974080"/>
            <a:ext cx="53387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1) Med/Dent are estimates.  </a:t>
            </a:r>
            <a:br>
              <a:rPr lang="en-US" dirty="0" smtClean="0"/>
            </a:br>
            <a:r>
              <a:rPr lang="en-US" dirty="0" smtClean="0"/>
              <a:t>Analysis done assuming employee has TOS wages, 20 years of service, excludes Worker’s Comp</a:t>
            </a:r>
            <a:endParaRPr lang="en-US" dirty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187" y="1748784"/>
            <a:ext cx="6745555" cy="487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9813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74964" y="2607268"/>
            <a:ext cx="9737198" cy="32360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2000" b="1" dirty="0" smtClean="0"/>
              <a:t>60%  			4%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Retirement - Private </a:t>
            </a:r>
            <a:r>
              <a:rPr lang="en-US" dirty="0"/>
              <a:t>Industry </a:t>
            </a:r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8854" y="6437870"/>
            <a:ext cx="971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 CNN Money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115696" y="3472249"/>
            <a:ext cx="2273644" cy="0"/>
          </a:xfrm>
          <a:prstGeom prst="straightConnector1">
            <a:avLst/>
          </a:prstGeom>
          <a:ln w="1270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668162" y="4026240"/>
            <a:ext cx="310154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chemeClr val="tx2"/>
                </a:solidFill>
              </a:rPr>
              <a:t>% of </a:t>
            </a:r>
            <a:r>
              <a:rPr lang="en-US" sz="2500" dirty="0">
                <a:solidFill>
                  <a:schemeClr val="tx2"/>
                </a:solidFill>
              </a:rPr>
              <a:t>p</a:t>
            </a:r>
            <a:r>
              <a:rPr lang="en-US" sz="2500" dirty="0" smtClean="0">
                <a:solidFill>
                  <a:schemeClr val="tx2"/>
                </a:solidFill>
              </a:rPr>
              <a:t>rivate sector workers with a pension in </a:t>
            </a:r>
            <a:r>
              <a:rPr lang="en-US" sz="2500" u="sng" dirty="0" smtClean="0">
                <a:solidFill>
                  <a:schemeClr val="tx2"/>
                </a:solidFill>
              </a:rPr>
              <a:t>1980</a:t>
            </a:r>
            <a:endParaRPr lang="en-US" sz="2500" u="sng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0421" y="4032429"/>
            <a:ext cx="310154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chemeClr val="tx2"/>
                </a:solidFill>
              </a:rPr>
              <a:t>% of </a:t>
            </a:r>
            <a:r>
              <a:rPr lang="en-US" sz="2500" dirty="0">
                <a:solidFill>
                  <a:schemeClr val="tx2"/>
                </a:solidFill>
              </a:rPr>
              <a:t>p</a:t>
            </a:r>
            <a:r>
              <a:rPr lang="en-US" sz="2500" dirty="0" smtClean="0">
                <a:solidFill>
                  <a:schemeClr val="tx2"/>
                </a:solidFill>
              </a:rPr>
              <a:t>rivate sector workers with a pension </a:t>
            </a:r>
            <a:r>
              <a:rPr lang="en-US" sz="2500" u="sng" dirty="0" smtClean="0">
                <a:solidFill>
                  <a:schemeClr val="tx2"/>
                </a:solidFill>
              </a:rPr>
              <a:t>today</a:t>
            </a:r>
            <a:endParaRPr lang="en-US" sz="2500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67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79260" y="2497870"/>
            <a:ext cx="5424690" cy="323605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12000" b="1" dirty="0" smtClean="0"/>
              <a:t>28%  			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- Private </a:t>
            </a:r>
            <a:r>
              <a:rPr lang="en-US" dirty="0"/>
              <a:t>Industry </a:t>
            </a:r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8854" y="6437870"/>
            <a:ext cx="971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 CNN Money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15258" y="3756204"/>
            <a:ext cx="310154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chemeClr val="tx2"/>
                </a:solidFill>
              </a:rPr>
              <a:t>% of people 55 and over with </a:t>
            </a:r>
            <a:r>
              <a:rPr lang="en-US" sz="2500" b="1" dirty="0" smtClean="0">
                <a:solidFill>
                  <a:schemeClr val="tx2"/>
                </a:solidFill>
              </a:rPr>
              <a:t>no retirement savings</a:t>
            </a:r>
            <a:endParaRPr lang="en-US" sz="2500" b="1" u="sng" dirty="0">
              <a:solidFill>
                <a:schemeClr val="tx2"/>
              </a:solidFill>
            </a:endParaRPr>
          </a:p>
        </p:txBody>
      </p:sp>
      <p:sp>
        <p:nvSpPr>
          <p:cNvPr id="10" name="Content Placeholder 1"/>
          <p:cNvSpPr>
            <a:spLocks noGrp="1"/>
          </p:cNvSpPr>
          <p:nvPr>
            <p:ph sz="half" idx="1"/>
          </p:nvPr>
        </p:nvSpPr>
        <p:spPr>
          <a:xfrm>
            <a:off x="4361909" y="2516158"/>
            <a:ext cx="5424690" cy="323605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12000" b="1" dirty="0" smtClean="0"/>
              <a:t>34%  			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98410" y="3786684"/>
            <a:ext cx="31015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chemeClr val="tx2"/>
                </a:solidFill>
              </a:rPr>
              <a:t>% of private industry workers </a:t>
            </a:r>
            <a:r>
              <a:rPr lang="en-US" sz="2500" b="1" dirty="0" smtClean="0">
                <a:solidFill>
                  <a:schemeClr val="tx2"/>
                </a:solidFill>
              </a:rPr>
              <a:t>without access to retirement benefits</a:t>
            </a:r>
            <a:endParaRPr lang="en-US" sz="2500" b="1" u="sng" dirty="0">
              <a:solidFill>
                <a:schemeClr val="tx2"/>
              </a:solidFill>
            </a:endParaRPr>
          </a:p>
        </p:txBody>
      </p:sp>
      <p:sp>
        <p:nvSpPr>
          <p:cNvPr id="12" name="Content Placeholder 1"/>
          <p:cNvSpPr>
            <a:spLocks noGrp="1"/>
          </p:cNvSpPr>
          <p:nvPr>
            <p:ph sz="half" idx="1"/>
          </p:nvPr>
        </p:nvSpPr>
        <p:spPr>
          <a:xfrm>
            <a:off x="8251439" y="2497870"/>
            <a:ext cx="5424690" cy="323605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12000" b="1" dirty="0" smtClean="0"/>
              <a:t>33%  			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81562" y="3768396"/>
            <a:ext cx="3101546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chemeClr val="tx2"/>
                </a:solidFill>
              </a:rPr>
              <a:t>% of private industry workers </a:t>
            </a:r>
            <a:r>
              <a:rPr lang="en-US" sz="2500" b="1" dirty="0" smtClean="0">
                <a:solidFill>
                  <a:schemeClr val="tx2"/>
                </a:solidFill>
              </a:rPr>
              <a:t>without access to employer-sponsored health insurance</a:t>
            </a:r>
            <a:endParaRPr lang="en-US" sz="2500" b="1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900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500" dirty="0" smtClean="0"/>
          </a:p>
          <a:p>
            <a:pPr marL="0" indent="0" algn="ctr">
              <a:buNone/>
            </a:pPr>
            <a:r>
              <a:rPr lang="en-US" sz="3500" dirty="0" smtClean="0"/>
              <a:t>Mandated </a:t>
            </a:r>
            <a:r>
              <a:rPr lang="en-US" sz="3500" dirty="0"/>
              <a:t>Benefits</a:t>
            </a:r>
            <a:endParaRPr lang="en-US" sz="2600" dirty="0"/>
          </a:p>
          <a:p>
            <a:pPr marL="0" indent="0" algn="ctr">
              <a:buNone/>
            </a:pPr>
            <a:r>
              <a:rPr lang="en-US" sz="3500" dirty="0"/>
              <a:t>+</a:t>
            </a:r>
          </a:p>
          <a:p>
            <a:pPr marL="0" indent="0" algn="ctr">
              <a:buNone/>
            </a:pPr>
            <a:r>
              <a:rPr lang="en-US" sz="3500" dirty="0" smtClean="0"/>
              <a:t>Group </a:t>
            </a:r>
            <a:r>
              <a:rPr lang="en-US" sz="3500" dirty="0"/>
              <a:t>Benefits</a:t>
            </a:r>
          </a:p>
          <a:p>
            <a:pPr marL="0" indent="0" algn="ctr">
              <a:buNone/>
            </a:pPr>
            <a:r>
              <a:rPr lang="en-US" sz="3500" dirty="0"/>
              <a:t>+</a:t>
            </a:r>
          </a:p>
          <a:p>
            <a:pPr marL="0" indent="0" algn="ctr">
              <a:buNone/>
            </a:pPr>
            <a:r>
              <a:rPr lang="en-US" sz="3500" dirty="0" smtClean="0"/>
              <a:t>Cash Compensation</a:t>
            </a:r>
            <a:endParaRPr lang="en-US" sz="3500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included in Total Compensation?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97457" y="4890188"/>
            <a:ext cx="4448433" cy="522073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424" y="2039523"/>
            <a:ext cx="3128720" cy="4641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5-Point Star 7"/>
          <p:cNvSpPr/>
          <p:nvPr/>
        </p:nvSpPr>
        <p:spPr>
          <a:xfrm>
            <a:off x="6703448" y="4127362"/>
            <a:ext cx="353568" cy="304055"/>
          </a:xfrm>
          <a:prstGeom prst="star5">
            <a:avLst/>
          </a:prstGeom>
          <a:solidFill>
            <a:schemeClr val="tx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/>
          <p:cNvSpPr/>
          <p:nvPr/>
        </p:nvSpPr>
        <p:spPr>
          <a:xfrm>
            <a:off x="9738236" y="2000231"/>
            <a:ext cx="600580" cy="4351799"/>
          </a:xfrm>
          <a:prstGeom prst="rightBrace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460736" y="3925824"/>
            <a:ext cx="12435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/>
              <a:t>$88,820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3116797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Compensation:  Paid Time Worked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60 to 70% of Total Compensation</a:t>
            </a:r>
          </a:p>
          <a:p>
            <a:r>
              <a:rPr lang="en-US" sz="3500" dirty="0" smtClean="0"/>
              <a:t>$29k to $62k annually </a:t>
            </a:r>
            <a:br>
              <a:rPr lang="en-US" sz="3500" dirty="0" smtClean="0"/>
            </a:br>
            <a:r>
              <a:rPr lang="en-US" sz="3500" dirty="0" smtClean="0"/>
              <a:t>per head</a:t>
            </a:r>
          </a:p>
          <a:p>
            <a:r>
              <a:rPr lang="en-US" sz="3500" dirty="0" smtClean="0"/>
              <a:t>$15.30 to $32.15 per </a:t>
            </a:r>
            <a:br>
              <a:rPr lang="en-US" sz="3500" dirty="0" smtClean="0"/>
            </a:br>
            <a:r>
              <a:rPr lang="en-US" sz="3500" dirty="0" smtClean="0"/>
              <a:t>hour worked</a:t>
            </a:r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/>
          </a:p>
        </p:txBody>
      </p:sp>
      <p:sp>
        <p:nvSpPr>
          <p:cNvPr id="7" name="TextBox 6"/>
          <p:cNvSpPr txBox="1"/>
          <p:nvPr/>
        </p:nvSpPr>
        <p:spPr>
          <a:xfrm>
            <a:off x="98853" y="6211669"/>
            <a:ext cx="4826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Analysis done assuming employee has TOS wages, 20 years of service, excludes Worker’s Comp</a:t>
            </a:r>
            <a:endParaRPr lang="en-US" dirty="0"/>
          </a:p>
        </p:txBody>
      </p:sp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782" y="1865870"/>
            <a:ext cx="6682749" cy="487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76416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74964" y="1825625"/>
            <a:ext cx="6326733" cy="4351338"/>
          </a:xfrm>
        </p:spPr>
        <p:txBody>
          <a:bodyPr/>
          <a:lstStyle/>
          <a:p>
            <a:r>
              <a:rPr lang="en-US" sz="3500" dirty="0" smtClean="0"/>
              <a:t>Paid Time Off (PTO) – 9 to 11% </a:t>
            </a:r>
          </a:p>
          <a:p>
            <a:pPr lvl="1"/>
            <a:r>
              <a:rPr lang="en-US" sz="3000" dirty="0" smtClean="0"/>
              <a:t>Holidays Paid</a:t>
            </a:r>
          </a:p>
          <a:p>
            <a:pPr lvl="1"/>
            <a:r>
              <a:rPr lang="en-US" sz="3000" dirty="0" smtClean="0"/>
              <a:t>Sick Time</a:t>
            </a:r>
          </a:p>
          <a:p>
            <a:pPr lvl="1"/>
            <a:r>
              <a:rPr lang="en-US" sz="3000" dirty="0" smtClean="0"/>
              <a:t>Vacation</a:t>
            </a:r>
          </a:p>
          <a:p>
            <a:pPr lvl="1"/>
            <a:r>
              <a:rPr lang="en-US" sz="3000" dirty="0" smtClean="0"/>
              <a:t>Other not accrued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included in Total Compensation?</a:t>
            </a:r>
            <a:endParaRPr lang="en-US" dirty="0"/>
          </a:p>
        </p:txBody>
      </p:sp>
      <p:pic>
        <p:nvPicPr>
          <p:cNvPr id="2050" name="Picture 2" descr="Image result for paid time of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263" y="2964227"/>
            <a:ext cx="5179762" cy="145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28185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Compensation:  </a:t>
            </a:r>
            <a:r>
              <a:rPr lang="en-US" dirty="0"/>
              <a:t>Paid Time Off (PTO</a:t>
            </a:r>
            <a:r>
              <a:rPr lang="en-US" dirty="0" smtClean="0"/>
              <a:t>) Detail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Vacation: 5 to 6.5%</a:t>
            </a:r>
          </a:p>
          <a:p>
            <a:r>
              <a:rPr lang="en-US" sz="3500" dirty="0" smtClean="0"/>
              <a:t>Sick Leave: ~3%</a:t>
            </a:r>
          </a:p>
          <a:p>
            <a:r>
              <a:rPr lang="en-US" sz="3500" dirty="0" smtClean="0"/>
              <a:t>Holiday Pay: &lt;1%</a:t>
            </a:r>
          </a:p>
          <a:p>
            <a:pPr lvl="1"/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/>
          </a:p>
        </p:txBody>
      </p:sp>
      <p:sp>
        <p:nvSpPr>
          <p:cNvPr id="6" name="TextBox 5"/>
          <p:cNvSpPr txBox="1"/>
          <p:nvPr/>
        </p:nvSpPr>
        <p:spPr>
          <a:xfrm>
            <a:off x="98855" y="6211669"/>
            <a:ext cx="5204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Analysis done assuming employee has TOS wages, 20 years of service, excludes Worker’s Comp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629" y="1770810"/>
            <a:ext cx="6763214" cy="487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24672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Paid-time Off </a:t>
            </a:r>
            <a:r>
              <a:rPr lang="en-US" dirty="0" smtClean="0"/>
              <a:t>– Rule of Thumb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87145" y="3214356"/>
            <a:ext cx="8266671" cy="9387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 smtClean="0">
                <a:solidFill>
                  <a:schemeClr val="tx2"/>
                </a:solidFill>
              </a:rPr>
              <a:t>1 Week or 40 </a:t>
            </a:r>
            <a:r>
              <a:rPr lang="en-US" sz="5500" b="1" dirty="0" err="1" smtClean="0">
                <a:solidFill>
                  <a:schemeClr val="tx2"/>
                </a:solidFill>
              </a:rPr>
              <a:t>hrs</a:t>
            </a:r>
            <a:r>
              <a:rPr lang="en-US" sz="5500" b="1" dirty="0" smtClean="0">
                <a:solidFill>
                  <a:schemeClr val="tx2"/>
                </a:solidFill>
              </a:rPr>
              <a:t> = 2.5%</a:t>
            </a:r>
            <a:endParaRPr lang="en-US" sz="55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046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The average </a:t>
            </a:r>
            <a:r>
              <a:rPr lang="en-US" sz="3500" dirty="0"/>
              <a:t>American </a:t>
            </a:r>
            <a:r>
              <a:rPr lang="en-US" sz="3500" dirty="0" smtClean="0"/>
              <a:t>worker </a:t>
            </a:r>
            <a:r>
              <a:rPr lang="en-US" sz="3500" dirty="0"/>
              <a:t>receives 10 days of </a:t>
            </a:r>
            <a:r>
              <a:rPr lang="en-US" sz="3500" b="1" dirty="0" smtClean="0"/>
              <a:t>vacation</a:t>
            </a:r>
            <a:r>
              <a:rPr lang="en-US" sz="3500" dirty="0" smtClean="0"/>
              <a:t> per year</a:t>
            </a:r>
          </a:p>
          <a:p>
            <a:r>
              <a:rPr lang="en-US" sz="3500" dirty="0" smtClean="0"/>
              <a:t>55% of U.S. workers don’t use all vacation days</a:t>
            </a:r>
          </a:p>
          <a:p>
            <a:pPr lvl="1"/>
            <a:r>
              <a:rPr lang="en-US" sz="3500" dirty="0" smtClean="0"/>
              <a:t>50% due to “fear or replacement”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Paid Time </a:t>
            </a:r>
            <a:r>
              <a:rPr lang="en-US" dirty="0"/>
              <a:t>Off </a:t>
            </a:r>
            <a:r>
              <a:rPr lang="en-US" dirty="0" smtClean="0"/>
              <a:t>- Private </a:t>
            </a:r>
            <a:r>
              <a:rPr lang="en-US" dirty="0"/>
              <a:t>Industry </a:t>
            </a:r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8854" y="6437870"/>
            <a:ext cx="971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 Project: Time Off</a:t>
            </a:r>
            <a:endParaRPr lang="en-US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859" y="2746289"/>
            <a:ext cx="6066330" cy="92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6383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500" dirty="0" smtClean="0"/>
          </a:p>
          <a:p>
            <a:pPr marL="0" indent="0" algn="ctr">
              <a:buNone/>
            </a:pPr>
            <a:r>
              <a:rPr lang="en-US" sz="3500" dirty="0" smtClean="0"/>
              <a:t>Mandated </a:t>
            </a:r>
            <a:r>
              <a:rPr lang="en-US" sz="3500" dirty="0"/>
              <a:t>Benefits</a:t>
            </a:r>
            <a:endParaRPr lang="en-US" sz="2600" dirty="0"/>
          </a:p>
          <a:p>
            <a:pPr marL="0" indent="0" algn="ctr">
              <a:buNone/>
            </a:pPr>
            <a:r>
              <a:rPr lang="en-US" sz="3500" dirty="0"/>
              <a:t>+</a:t>
            </a:r>
          </a:p>
          <a:p>
            <a:pPr marL="0" indent="0" algn="ctr">
              <a:buNone/>
            </a:pPr>
            <a:r>
              <a:rPr lang="en-US" sz="3500" dirty="0" smtClean="0"/>
              <a:t>Group </a:t>
            </a:r>
            <a:r>
              <a:rPr lang="en-US" sz="3500" dirty="0"/>
              <a:t>Benefits</a:t>
            </a:r>
          </a:p>
          <a:p>
            <a:pPr marL="0" indent="0" algn="ctr">
              <a:buNone/>
            </a:pPr>
            <a:r>
              <a:rPr lang="en-US" sz="3500" dirty="0"/>
              <a:t>+</a:t>
            </a:r>
          </a:p>
          <a:p>
            <a:pPr marL="0" indent="0" algn="ctr">
              <a:buNone/>
            </a:pPr>
            <a:r>
              <a:rPr lang="en-US" sz="3500" dirty="0" smtClean="0"/>
              <a:t>Cash Compensation</a:t>
            </a:r>
            <a:endParaRPr lang="en-US" sz="3500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included in Total Compensation?</a:t>
            </a:r>
            <a:endParaRPr lang="en-US" dirty="0"/>
          </a:p>
        </p:txBody>
      </p:sp>
      <p:pic>
        <p:nvPicPr>
          <p:cNvPr id="1026" name="Picture 2" descr="Image result for cash compens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853" y="2166521"/>
            <a:ext cx="3486316" cy="3486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94220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Compensation:  Paid Time Worked + PTO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70 to 80% of Total Compensation</a:t>
            </a:r>
          </a:p>
          <a:p>
            <a:r>
              <a:rPr lang="en-US" sz="3500" dirty="0" smtClean="0"/>
              <a:t>$29k to $62k annually </a:t>
            </a:r>
            <a:br>
              <a:rPr lang="en-US" sz="3500" dirty="0" smtClean="0"/>
            </a:br>
            <a:r>
              <a:rPr lang="en-US" sz="3500" dirty="0" smtClean="0"/>
              <a:t>per head</a:t>
            </a:r>
          </a:p>
          <a:p>
            <a:r>
              <a:rPr lang="en-US" sz="3500" dirty="0" smtClean="0"/>
              <a:t>$15.30 to $32.15 per </a:t>
            </a:r>
            <a:br>
              <a:rPr lang="en-US" sz="3500" dirty="0" smtClean="0"/>
            </a:br>
            <a:r>
              <a:rPr lang="en-US" sz="3500" dirty="0" smtClean="0"/>
              <a:t>hour worked</a:t>
            </a:r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/>
          </a:p>
        </p:txBody>
      </p:sp>
      <p:sp>
        <p:nvSpPr>
          <p:cNvPr id="7" name="TextBox 6"/>
          <p:cNvSpPr txBox="1"/>
          <p:nvPr/>
        </p:nvSpPr>
        <p:spPr>
          <a:xfrm>
            <a:off x="98854" y="6211669"/>
            <a:ext cx="4765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Analysis done assuming employee has TOS wages, 20 years of service, excludes Worker’s Comp</a:t>
            </a:r>
            <a:endParaRPr lang="en-US" dirty="0"/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474" y="1862328"/>
            <a:ext cx="6670729" cy="487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060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026" y="254127"/>
            <a:ext cx="8709842" cy="6291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385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264" y="263652"/>
            <a:ext cx="8691330" cy="6287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292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74964" y="1825625"/>
            <a:ext cx="10095544" cy="4351338"/>
          </a:xfrm>
        </p:spPr>
        <p:txBody>
          <a:bodyPr>
            <a:normAutofit/>
          </a:bodyPr>
          <a:lstStyle/>
          <a:p>
            <a:r>
              <a:rPr lang="en-US" sz="3000" dirty="0" smtClean="0"/>
              <a:t>6.4% of private sector workers are union members (down from over 30% in 1983)</a:t>
            </a:r>
          </a:p>
          <a:p>
            <a:r>
              <a:rPr lang="en-US" sz="3000" dirty="0" smtClean="0"/>
              <a:t>40-50% of all workers in the Air Transportation industry are covered by a collective bargaining agreement </a:t>
            </a:r>
          </a:p>
          <a:p>
            <a:pPr lvl="1"/>
            <a:r>
              <a:rPr lang="en-US" sz="2500" dirty="0" smtClean="0"/>
              <a:t>Includes wheelchair workers, catering, accountants, executives, etc.</a:t>
            </a:r>
          </a:p>
          <a:p>
            <a:pPr lvl="1"/>
            <a:r>
              <a:rPr lang="en-US" sz="2500" dirty="0" smtClean="0"/>
              <a:t>Largely </a:t>
            </a:r>
            <a:r>
              <a:rPr lang="en-US" sz="2500" dirty="0"/>
              <a:t>unchanged since 1983</a:t>
            </a:r>
          </a:p>
          <a:p>
            <a:r>
              <a:rPr lang="en-US" sz="3000" dirty="0" smtClean="0"/>
              <a:t>~64% of all employees at U.S. Airlines are represented by Unions</a:t>
            </a:r>
          </a:p>
          <a:p>
            <a:pPr lvl="1"/>
            <a:r>
              <a:rPr lang="en-US" sz="2500" dirty="0" smtClean="0"/>
              <a:t>~75% of non-supervisory workers</a:t>
            </a:r>
            <a:endParaRPr lang="en-US" sz="25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74965" y="494274"/>
            <a:ext cx="10088335" cy="1369412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Union vs Non-Union in The U.S. Airline Industry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8854" y="6437870"/>
            <a:ext cx="971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Bureau of Labor Statistics, unionstats.com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48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74964" y="1825625"/>
            <a:ext cx="10095544" cy="4351338"/>
          </a:xfrm>
        </p:spPr>
        <p:txBody>
          <a:bodyPr/>
          <a:lstStyle/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000" dirty="0" smtClean="0"/>
              <a:t>On average, union workers in the United States make $200 more per week</a:t>
            </a:r>
          </a:p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000" dirty="0" smtClean="0"/>
              <a:t>The value of benefits for union workers, on average, is 8% higher than non-union workers.  </a:t>
            </a:r>
            <a:endParaRPr lang="en-US" sz="3000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Total Compensation:  Union vs Non-Union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8854" y="6437870"/>
            <a:ext cx="971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Bureau of Labor Statistics, Employee Benefits in the United States, March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71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74964" y="1825625"/>
            <a:ext cx="10095544" cy="4351338"/>
          </a:xfrm>
        </p:spPr>
        <p:txBody>
          <a:bodyPr/>
          <a:lstStyle/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000" dirty="0" smtClean="0"/>
              <a:t>Airline workers are more-highly compensated than the average worker in private industry.</a:t>
            </a:r>
          </a:p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000" dirty="0" smtClean="0"/>
              <a:t>Is it due to the strength of unions or the strength of airlines?</a:t>
            </a:r>
          </a:p>
          <a:p>
            <a:pPr marL="685800" lvl="2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000" b="1" dirty="0" smtClean="0"/>
              <a:t>Overwhelmingly due to unions</a:t>
            </a:r>
            <a:endParaRPr lang="en-US" sz="3000" b="1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Wages:  Union Premium in the Airlines?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8854" y="6437870"/>
            <a:ext cx="971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Bureau of Labor Statistics, Private industry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39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74964" y="1825625"/>
            <a:ext cx="10095544" cy="4351338"/>
          </a:xfrm>
        </p:spPr>
        <p:txBody>
          <a:bodyPr/>
          <a:lstStyle/>
          <a:p>
            <a:pPr marL="228600"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000" dirty="0" smtClean="0"/>
              <a:t>Economist Barry Hirsch findings:</a:t>
            </a:r>
          </a:p>
          <a:p>
            <a:pPr marL="685800" lvl="2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000" dirty="0" smtClean="0"/>
              <a:t>Unions have a unique role in determining labor costs</a:t>
            </a:r>
          </a:p>
          <a:p>
            <a:pPr marL="685800" lvl="2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000" dirty="0" smtClean="0"/>
              <a:t>No other large U.S. industry has such high union density</a:t>
            </a:r>
          </a:p>
          <a:p>
            <a:pPr marL="685800" lvl="2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000" dirty="0" smtClean="0"/>
              <a:t>In other industries, wages are determined largely by market forces alone***</a:t>
            </a:r>
          </a:p>
          <a:p>
            <a:pPr marL="685800" lvl="2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000" dirty="0" smtClean="0"/>
              <a:t>Unions increase wages for non-union employees as well</a:t>
            </a:r>
          </a:p>
          <a:p>
            <a:pPr marL="685800" lvl="2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000" b="1" dirty="0" smtClean="0"/>
              <a:t>The Union premium is approximately 20% for union fleet, passenger service, stores employees</a:t>
            </a:r>
          </a:p>
          <a:p>
            <a:pPr marL="685800" lvl="2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3000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Study: Wage Determination in U.S. Airlines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8854" y="6437870"/>
            <a:ext cx="11627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Hirsch, Barry.  Wage Determination in the U.S. Airline Industry: Union Power under Product Market Constraints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67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481" y="162119"/>
            <a:ext cx="8727345" cy="6326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702" y="6229361"/>
            <a:ext cx="4790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Analysis done assuming employee has TOS wages, </a:t>
            </a:r>
            <a:br>
              <a:rPr lang="en-US" sz="1600" dirty="0" smtClean="0"/>
            </a:br>
            <a:r>
              <a:rPr lang="en-US" sz="1600" dirty="0" smtClean="0"/>
              <a:t>20 years of service, excludes Worker’s Comp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9036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278" y="213550"/>
            <a:ext cx="8716306" cy="632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894" y="6193536"/>
            <a:ext cx="47535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Analysis done assuming employee has TOS wages, </a:t>
            </a:r>
            <a:br>
              <a:rPr lang="en-US" sz="1600" dirty="0" smtClean="0"/>
            </a:br>
            <a:r>
              <a:rPr lang="en-US" sz="1600" dirty="0" smtClean="0"/>
              <a:t>20 years of service, excludes Worker’s Comp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0197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Takeaways/Rules of Thumb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74964" y="1825625"/>
            <a:ext cx="10293252" cy="4351338"/>
          </a:xfrm>
        </p:spPr>
        <p:txBody>
          <a:bodyPr>
            <a:normAutofit/>
          </a:bodyPr>
          <a:lstStyle/>
          <a:p>
            <a:r>
              <a:rPr lang="en-US" sz="3500" dirty="0" smtClean="0"/>
              <a:t>1 additional week of PTO is approximately equal in value to a 2.5% wage increase</a:t>
            </a:r>
          </a:p>
          <a:p>
            <a:r>
              <a:rPr lang="en-US" sz="3500" dirty="0" smtClean="0"/>
              <a:t>You can quickly estimate total compensation by multiplying your base rate by 1.5</a:t>
            </a:r>
          </a:p>
          <a:p>
            <a:r>
              <a:rPr lang="en-US" sz="3500" dirty="0" smtClean="0"/>
              <a:t>Most </a:t>
            </a:r>
            <a:r>
              <a:rPr lang="en-US" sz="3500" dirty="0"/>
              <a:t>IAM Transportation members make more than  </a:t>
            </a:r>
            <a:r>
              <a:rPr lang="en-US" sz="3500" dirty="0" smtClean="0"/>
              <a:t>65% </a:t>
            </a:r>
            <a:r>
              <a:rPr lang="en-US" sz="3500" dirty="0"/>
              <a:t>of U.S. </a:t>
            </a:r>
            <a:r>
              <a:rPr lang="en-US" sz="3500" dirty="0" smtClean="0"/>
              <a:t>workers</a:t>
            </a:r>
          </a:p>
          <a:p>
            <a:r>
              <a:rPr lang="en-US" sz="3500" dirty="0"/>
              <a:t>Union wage premium is 20</a:t>
            </a:r>
            <a:r>
              <a:rPr lang="en-US" sz="3500" dirty="0" smtClean="0"/>
              <a:t>%</a:t>
            </a:r>
            <a:endParaRPr lang="en-US" sz="3500" dirty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1947543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74963" y="1825625"/>
            <a:ext cx="10058475" cy="4351338"/>
          </a:xfrm>
        </p:spPr>
        <p:txBody>
          <a:bodyPr/>
          <a:lstStyle/>
          <a:p>
            <a:r>
              <a:rPr lang="en-US" sz="3500" dirty="0" smtClean="0"/>
              <a:t>Mandated Payments/Payroll Taxes – 6% to 7% of TC</a:t>
            </a:r>
          </a:p>
          <a:p>
            <a:pPr lvl="1"/>
            <a:r>
              <a:rPr lang="en-US" sz="3000" dirty="0" smtClean="0"/>
              <a:t>Social Security</a:t>
            </a:r>
          </a:p>
          <a:p>
            <a:pPr lvl="1"/>
            <a:r>
              <a:rPr lang="en-US" sz="3000" dirty="0" smtClean="0"/>
              <a:t>Medicare</a:t>
            </a:r>
          </a:p>
          <a:p>
            <a:pPr lvl="1"/>
            <a:r>
              <a:rPr lang="en-US" sz="3000" dirty="0" smtClean="0"/>
              <a:t>Unemployment</a:t>
            </a:r>
          </a:p>
          <a:p>
            <a:pPr lvl="1"/>
            <a:r>
              <a:rPr lang="en-US" sz="3000" dirty="0" smtClean="0">
                <a:solidFill>
                  <a:schemeClr val="bg1">
                    <a:lumMod val="65000"/>
                  </a:schemeClr>
                </a:solidFill>
              </a:rPr>
              <a:t>Workers’ Compensation</a:t>
            </a:r>
            <a:r>
              <a:rPr lang="en-US" sz="3000" baseline="30000" dirty="0" smtClean="0">
                <a:solidFill>
                  <a:schemeClr val="bg1">
                    <a:lumMod val="65000"/>
                  </a:schemeClr>
                </a:solidFill>
              </a:rPr>
              <a:t>1</a:t>
            </a:r>
          </a:p>
          <a:p>
            <a:pPr lvl="1"/>
            <a:endParaRPr lang="en-US" sz="30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included in Total Compensation?</a:t>
            </a:r>
            <a:endParaRPr lang="en-US" dirty="0"/>
          </a:p>
        </p:txBody>
      </p:sp>
      <p:sp>
        <p:nvSpPr>
          <p:cNvPr id="3" name="AutoShape 2" descr="Image result for payroll tax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Image result for payroll taxe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payroll taxe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Image result for payroll taxes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5" name="Picture 9" descr="C:\Users\rpantoja\Desktop\downlo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449" y="2765856"/>
            <a:ext cx="4732820" cy="241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8854" y="6437870"/>
            <a:ext cx="10927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1) Worker’s comp not included in this analysis due to wide variety of costs associated with different classifications.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346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included in Total Compensation?</a:t>
            </a:r>
            <a:endParaRPr lang="en-US" dirty="0"/>
          </a:p>
        </p:txBody>
      </p:sp>
      <p:pic>
        <p:nvPicPr>
          <p:cNvPr id="3074" name="Picture 2" descr="Image result for group benefi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601" y="2066924"/>
            <a:ext cx="742950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74963" y="1825625"/>
            <a:ext cx="5783037" cy="4351338"/>
          </a:xfrm>
        </p:spPr>
        <p:txBody>
          <a:bodyPr/>
          <a:lstStyle/>
          <a:p>
            <a:r>
              <a:rPr lang="en-US" sz="3500" dirty="0" smtClean="0"/>
              <a:t>Group Benefits – 14% to 24%</a:t>
            </a:r>
          </a:p>
          <a:p>
            <a:pPr lvl="1"/>
            <a:r>
              <a:rPr lang="en-US" sz="3000" dirty="0" smtClean="0"/>
              <a:t>Retirement</a:t>
            </a:r>
          </a:p>
          <a:p>
            <a:pPr lvl="2"/>
            <a:r>
              <a:rPr lang="en-US" sz="2600" dirty="0" smtClean="0"/>
              <a:t>401(k), Pension</a:t>
            </a:r>
          </a:p>
          <a:p>
            <a:pPr lvl="1"/>
            <a:r>
              <a:rPr lang="en-US" sz="3000" dirty="0" smtClean="0"/>
              <a:t>Health and Welfare</a:t>
            </a:r>
          </a:p>
          <a:p>
            <a:pPr lvl="2"/>
            <a:r>
              <a:rPr lang="en-US" sz="3000" dirty="0" smtClean="0"/>
              <a:t>Medical, Dental, Vision</a:t>
            </a:r>
          </a:p>
          <a:p>
            <a:pPr lvl="2"/>
            <a:r>
              <a:rPr lang="en-US" sz="3000" dirty="0" smtClean="0"/>
              <a:t>Life, STD, LTD</a:t>
            </a:r>
          </a:p>
          <a:p>
            <a:pPr lvl="1"/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1713015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74962" y="1825625"/>
            <a:ext cx="6514437" cy="4351338"/>
          </a:xfrm>
        </p:spPr>
        <p:txBody>
          <a:bodyPr/>
          <a:lstStyle/>
          <a:p>
            <a:r>
              <a:rPr lang="en-US" sz="3500" dirty="0" smtClean="0"/>
              <a:t>Cash Compensation - 70% to 80%</a:t>
            </a:r>
          </a:p>
          <a:p>
            <a:pPr lvl="1"/>
            <a:r>
              <a:rPr lang="en-US" sz="3000" dirty="0" smtClean="0"/>
              <a:t>Pay for Time Worked</a:t>
            </a:r>
          </a:p>
          <a:p>
            <a:pPr lvl="2"/>
            <a:r>
              <a:rPr lang="en-US" sz="3000" dirty="0" smtClean="0"/>
              <a:t>60-70%</a:t>
            </a:r>
          </a:p>
          <a:p>
            <a:pPr lvl="1"/>
            <a:r>
              <a:rPr lang="en-US" sz="3000" dirty="0" smtClean="0"/>
              <a:t>Pay for Time Off</a:t>
            </a:r>
          </a:p>
          <a:p>
            <a:pPr lvl="2"/>
            <a:r>
              <a:rPr lang="en-US" sz="2600" dirty="0" smtClean="0"/>
              <a:t>9-11%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included in Total Compensation?</a:t>
            </a:r>
            <a:endParaRPr lang="en-US" dirty="0"/>
          </a:p>
        </p:txBody>
      </p:sp>
      <p:pic>
        <p:nvPicPr>
          <p:cNvPr id="5122" name="Picture 2" descr="Image result for compens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400" y="2434281"/>
            <a:ext cx="2456643" cy="307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916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500" b="1" dirty="0" smtClean="0"/>
          </a:p>
          <a:p>
            <a:pPr marL="0" indent="0" algn="ctr">
              <a:buNone/>
            </a:pPr>
            <a:r>
              <a:rPr lang="en-US" sz="3500" b="1" dirty="0" smtClean="0"/>
              <a:t>Mandated </a:t>
            </a:r>
            <a:r>
              <a:rPr lang="en-US" sz="3500" b="1" dirty="0"/>
              <a:t>Benefits</a:t>
            </a:r>
            <a:endParaRPr lang="en-US" sz="2600" b="1" dirty="0"/>
          </a:p>
          <a:p>
            <a:pPr marL="0" indent="0" algn="ctr">
              <a:buNone/>
            </a:pPr>
            <a:r>
              <a:rPr lang="en-US" sz="3500" dirty="0"/>
              <a:t>+</a:t>
            </a:r>
          </a:p>
          <a:p>
            <a:pPr marL="0" indent="0" algn="ctr">
              <a:buNone/>
            </a:pPr>
            <a:r>
              <a:rPr lang="en-US" sz="3500" dirty="0" smtClean="0"/>
              <a:t>Group </a:t>
            </a:r>
            <a:r>
              <a:rPr lang="en-US" sz="3500" dirty="0"/>
              <a:t>Benefits</a:t>
            </a:r>
          </a:p>
          <a:p>
            <a:pPr marL="0" indent="0" algn="ctr">
              <a:buNone/>
            </a:pPr>
            <a:r>
              <a:rPr lang="en-US" sz="3500" dirty="0"/>
              <a:t>+</a:t>
            </a:r>
          </a:p>
          <a:p>
            <a:pPr marL="0" indent="0" algn="ctr">
              <a:buNone/>
            </a:pPr>
            <a:r>
              <a:rPr lang="en-US" sz="3500" dirty="0" smtClean="0"/>
              <a:t>Cash Compensation</a:t>
            </a:r>
            <a:endParaRPr lang="en-US" sz="3500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included in Total Compensation?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97458" y="2431191"/>
            <a:ext cx="4448433" cy="522073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930" y="2036809"/>
            <a:ext cx="3159386" cy="464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Brace 4"/>
          <p:cNvSpPr/>
          <p:nvPr/>
        </p:nvSpPr>
        <p:spPr>
          <a:xfrm>
            <a:off x="9579740" y="2000231"/>
            <a:ext cx="600580" cy="4351799"/>
          </a:xfrm>
          <a:prstGeom prst="rightBrace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302240" y="3925824"/>
            <a:ext cx="12435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/>
              <a:t>$88,820</a:t>
            </a:r>
            <a:endParaRPr lang="en-US" sz="2500" b="1" dirty="0"/>
          </a:p>
        </p:txBody>
      </p:sp>
      <p:sp>
        <p:nvSpPr>
          <p:cNvPr id="8" name="5-Point Star 7"/>
          <p:cNvSpPr/>
          <p:nvPr/>
        </p:nvSpPr>
        <p:spPr>
          <a:xfrm>
            <a:off x="6291072" y="2036809"/>
            <a:ext cx="353568" cy="304055"/>
          </a:xfrm>
          <a:prstGeom prst="star5">
            <a:avLst/>
          </a:prstGeom>
          <a:solidFill>
            <a:schemeClr val="tx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880030" y="4402878"/>
            <a:ext cx="2311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Total Comp for IAM FS/STK/PCE at American and United Air Lines, average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989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Compensation:  Mandated Benefits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74965" y="1825625"/>
            <a:ext cx="4155404" cy="4351338"/>
          </a:xfrm>
        </p:spPr>
        <p:txBody>
          <a:bodyPr>
            <a:normAutofit/>
          </a:bodyPr>
          <a:lstStyle/>
          <a:p>
            <a:r>
              <a:rPr lang="en-US" sz="3500" dirty="0" smtClean="0"/>
              <a:t>6% to 7% of Total Compensation</a:t>
            </a:r>
          </a:p>
          <a:p>
            <a:r>
              <a:rPr lang="en-US" sz="3500" dirty="0" smtClean="0"/>
              <a:t>$3,000 to $5,800 </a:t>
            </a:r>
            <a:br>
              <a:rPr lang="en-US" sz="3500" dirty="0" smtClean="0"/>
            </a:br>
            <a:r>
              <a:rPr lang="en-US" sz="3500" dirty="0" smtClean="0"/>
              <a:t>annually per head</a:t>
            </a:r>
          </a:p>
          <a:p>
            <a:r>
              <a:rPr lang="en-US" sz="3500" dirty="0" smtClean="0"/>
              <a:t>$1.50 to $3.00 per hour worked</a:t>
            </a:r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368" y="1802274"/>
            <a:ext cx="6667500" cy="4869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8855" y="6242304"/>
            <a:ext cx="52534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Analysis done assuming employee has TOS wages, 20 years of service, excludes Worker’s Comp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79665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Compensation:  Mandated Benefits Detail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743712" y="1825625"/>
            <a:ext cx="4632961" cy="4351338"/>
          </a:xfrm>
        </p:spPr>
        <p:txBody>
          <a:bodyPr>
            <a:normAutofit/>
          </a:bodyPr>
          <a:lstStyle/>
          <a:p>
            <a:r>
              <a:rPr lang="en-US" sz="3500" dirty="0" smtClean="0"/>
              <a:t>Social Security: 4 to 5%</a:t>
            </a:r>
          </a:p>
          <a:p>
            <a:pPr lvl="1"/>
            <a:r>
              <a:rPr lang="en-US" sz="2500" dirty="0" smtClean="0"/>
              <a:t>Equal to 6.2% of earnings</a:t>
            </a:r>
          </a:p>
          <a:p>
            <a:r>
              <a:rPr lang="en-US" sz="3500" dirty="0" smtClean="0"/>
              <a:t>Medicare: ~1%</a:t>
            </a:r>
          </a:p>
          <a:p>
            <a:pPr lvl="1"/>
            <a:r>
              <a:rPr lang="en-US" sz="2500" dirty="0" smtClean="0"/>
              <a:t>Equal to 1.45% of earnings</a:t>
            </a:r>
          </a:p>
          <a:p>
            <a:r>
              <a:rPr lang="en-US" sz="3500" dirty="0" smtClean="0"/>
              <a:t>Unemployment: &lt;1%</a:t>
            </a:r>
          </a:p>
          <a:p>
            <a:pPr lvl="1"/>
            <a:r>
              <a:rPr lang="en-US" sz="2500" dirty="0" smtClean="0"/>
              <a:t>FUTA is equal to 6% of first $7,000 or $420</a:t>
            </a:r>
            <a:endParaRPr lang="en-US" sz="2500" dirty="0"/>
          </a:p>
          <a:p>
            <a:pPr lvl="1"/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 smtClean="0"/>
          </a:p>
          <a:p>
            <a:endParaRPr lang="en-US" sz="3500" dirty="0"/>
          </a:p>
        </p:txBody>
      </p:sp>
      <p:sp>
        <p:nvSpPr>
          <p:cNvPr id="7" name="TextBox 6"/>
          <p:cNvSpPr txBox="1"/>
          <p:nvPr/>
        </p:nvSpPr>
        <p:spPr>
          <a:xfrm>
            <a:off x="98855" y="6010656"/>
            <a:ext cx="474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Analysis done assuming employee has TOS wages, 20 years of service, excludes Worker’s Comp</a:t>
            </a:r>
            <a:endParaRPr lang="en-US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187" y="1819811"/>
            <a:ext cx="6745555" cy="487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6899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500" dirty="0" smtClean="0"/>
          </a:p>
          <a:p>
            <a:pPr marL="0" indent="0" algn="ctr">
              <a:buNone/>
            </a:pPr>
            <a:r>
              <a:rPr lang="en-US" sz="3500" dirty="0" smtClean="0"/>
              <a:t>Mandated </a:t>
            </a:r>
            <a:r>
              <a:rPr lang="en-US" sz="3500" dirty="0"/>
              <a:t>Benefits</a:t>
            </a:r>
            <a:endParaRPr lang="en-US" sz="2600" dirty="0"/>
          </a:p>
          <a:p>
            <a:pPr marL="0" indent="0" algn="ctr">
              <a:buNone/>
            </a:pPr>
            <a:r>
              <a:rPr lang="en-US" sz="3500" dirty="0"/>
              <a:t>+</a:t>
            </a:r>
          </a:p>
          <a:p>
            <a:pPr marL="0" indent="0" algn="ctr">
              <a:buNone/>
            </a:pPr>
            <a:r>
              <a:rPr lang="en-US" sz="3500" b="1" dirty="0" smtClean="0"/>
              <a:t>Group </a:t>
            </a:r>
            <a:r>
              <a:rPr lang="en-US" sz="3500" b="1" dirty="0"/>
              <a:t>Benefits</a:t>
            </a:r>
          </a:p>
          <a:p>
            <a:pPr marL="0" indent="0" algn="ctr">
              <a:buNone/>
            </a:pPr>
            <a:r>
              <a:rPr lang="en-US" sz="3500" dirty="0"/>
              <a:t>+</a:t>
            </a:r>
          </a:p>
          <a:p>
            <a:pPr marL="0" indent="0" algn="ctr">
              <a:buNone/>
            </a:pPr>
            <a:r>
              <a:rPr lang="en-US" sz="3500" dirty="0" smtClean="0"/>
              <a:t>Cash Compensation</a:t>
            </a:r>
            <a:endParaRPr lang="en-US" sz="3500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included in Total Compensation?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97458" y="3685241"/>
            <a:ext cx="4448433" cy="522073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630" y="2035905"/>
            <a:ext cx="3082615" cy="464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5-Point Star 9"/>
          <p:cNvSpPr/>
          <p:nvPr/>
        </p:nvSpPr>
        <p:spPr>
          <a:xfrm>
            <a:off x="6495052" y="2561065"/>
            <a:ext cx="353568" cy="304055"/>
          </a:xfrm>
          <a:prstGeom prst="star5">
            <a:avLst/>
          </a:prstGeom>
          <a:solidFill>
            <a:schemeClr val="tx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>
            <a:off x="9811388" y="2000231"/>
            <a:ext cx="600580" cy="4351799"/>
          </a:xfrm>
          <a:prstGeom prst="rightBrace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533888" y="3925824"/>
            <a:ext cx="12435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/>
              <a:t>$88,820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1327945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simple template">
      <a:dk1>
        <a:srgbClr val="0984FF"/>
      </a:dk1>
      <a:lt1>
        <a:sysClr val="window" lastClr="FFFFFF"/>
      </a:lt1>
      <a:dk2>
        <a:srgbClr val="00376C"/>
      </a:dk2>
      <a:lt2>
        <a:srgbClr val="FFFFFF"/>
      </a:lt2>
      <a:accent1>
        <a:srgbClr val="FDB333"/>
      </a:accent1>
      <a:accent2>
        <a:srgbClr val="0984FF"/>
      </a:accent2>
      <a:accent3>
        <a:srgbClr val="00376C"/>
      </a:accent3>
      <a:accent4>
        <a:srgbClr val="FFC000"/>
      </a:accent4>
      <a:accent5>
        <a:srgbClr val="A5A5A5"/>
      </a:accent5>
      <a:accent6>
        <a:srgbClr val="FED894"/>
      </a:accent6>
      <a:hlink>
        <a:srgbClr val="9FCFFF"/>
      </a:hlink>
      <a:folHlink>
        <a:srgbClr val="7F7F7F"/>
      </a:folHlink>
    </a:clrScheme>
    <a:fontScheme name="Simple template">
      <a:majorFont>
        <a:latin typeface="Calibri Light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989</Words>
  <Application>Microsoft Office PowerPoint</Application>
  <PresentationFormat>Widescreen</PresentationFormat>
  <Paragraphs>213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Garamond</vt:lpstr>
      <vt:lpstr>Office Theme</vt:lpstr>
      <vt:lpstr>DL141: Total Compensation Overview</vt:lpstr>
      <vt:lpstr>What is included in Total Compensation?</vt:lpstr>
      <vt:lpstr>What is included in Total Compensation?</vt:lpstr>
      <vt:lpstr>What is included in Total Compensation?</vt:lpstr>
      <vt:lpstr>What is included in Total Compensation?</vt:lpstr>
      <vt:lpstr>What is included in Total Compensation?</vt:lpstr>
      <vt:lpstr>Total Compensation:  Mandated Benefits</vt:lpstr>
      <vt:lpstr>Total Compensation:  Mandated Benefits Detail</vt:lpstr>
      <vt:lpstr>What is included in Total Compensation?</vt:lpstr>
      <vt:lpstr>Total Compensation:  Group Benefits</vt:lpstr>
      <vt:lpstr>Total Compensation:  Group Benefits</vt:lpstr>
      <vt:lpstr>Retirement - Private Industry Comparison</vt:lpstr>
      <vt:lpstr>Benefits - Private Industry Comparison</vt:lpstr>
      <vt:lpstr>What is included in Total Compensation?</vt:lpstr>
      <vt:lpstr>Total Compensation:  Paid Time Worked</vt:lpstr>
      <vt:lpstr>What is included in Total Compensation?</vt:lpstr>
      <vt:lpstr>Total Compensation:  Paid Time Off (PTO) Detail</vt:lpstr>
      <vt:lpstr>Paid-time Off – Rule of Thumb</vt:lpstr>
      <vt:lpstr>Paid Time Off - Private Industry Comparison</vt:lpstr>
      <vt:lpstr>Total Compensation:  Paid Time Worked + PTO</vt:lpstr>
      <vt:lpstr>PowerPoint Presentation</vt:lpstr>
      <vt:lpstr>PowerPoint Presentation</vt:lpstr>
      <vt:lpstr> Union vs Non-Union in The U.S. Airline Industry</vt:lpstr>
      <vt:lpstr>Total Compensation:  Union vs Non-Union </vt:lpstr>
      <vt:lpstr>Wages:  Union Premium in the Airlines?</vt:lpstr>
      <vt:lpstr>Study: Wage Determination in U.S. Airlines</vt:lpstr>
      <vt:lpstr>PowerPoint Presentation</vt:lpstr>
      <vt:lpstr>PowerPoint Presentation</vt:lpstr>
      <vt:lpstr>Takeaways/Rules of Thumb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2017-10-06T17:51:59Z</dcterms:created>
  <dcterms:modified xsi:type="dcterms:W3CDTF">2017-10-09T17:06:58Z</dcterms:modified>
</cp:coreProperties>
</file>