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9"/>
  </p:notesMasterIdLst>
  <p:sldIdLst>
    <p:sldId id="257" r:id="rId2"/>
    <p:sldId id="292" r:id="rId3"/>
    <p:sldId id="258" r:id="rId4"/>
    <p:sldId id="259" r:id="rId5"/>
    <p:sldId id="260" r:id="rId6"/>
    <p:sldId id="290" r:id="rId7"/>
    <p:sldId id="261" r:id="rId8"/>
    <p:sldId id="282" r:id="rId9"/>
    <p:sldId id="263" r:id="rId10"/>
    <p:sldId id="264" r:id="rId11"/>
    <p:sldId id="265" r:id="rId12"/>
    <p:sldId id="266" r:id="rId13"/>
    <p:sldId id="267" r:id="rId14"/>
    <p:sldId id="268" r:id="rId15"/>
    <p:sldId id="269" r:id="rId16"/>
    <p:sldId id="270" r:id="rId17"/>
    <p:sldId id="271" r:id="rId18"/>
    <p:sldId id="272" r:id="rId19"/>
    <p:sldId id="295" r:id="rId20"/>
    <p:sldId id="273" r:id="rId21"/>
    <p:sldId id="274" r:id="rId22"/>
    <p:sldId id="275" r:id="rId23"/>
    <p:sldId id="276" r:id="rId24"/>
    <p:sldId id="277" r:id="rId25"/>
    <p:sldId id="278" r:id="rId26"/>
    <p:sldId id="279" r:id="rId27"/>
    <p:sldId id="280" r:id="rId28"/>
    <p:sldId id="281" r:id="rId29"/>
    <p:sldId id="283" r:id="rId30"/>
    <p:sldId id="284" r:id="rId31"/>
    <p:sldId id="285" r:id="rId32"/>
    <p:sldId id="286" r:id="rId33"/>
    <p:sldId id="287" r:id="rId34"/>
    <p:sldId id="288" r:id="rId35"/>
    <p:sldId id="291" r:id="rId36"/>
    <p:sldId id="293" r:id="rId37"/>
    <p:sldId id="294"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2" d="100"/>
          <a:sy n="72" d="100"/>
        </p:scale>
        <p:origin x="61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63151B-5FD0-4406-99D4-32FB9D749BBE}" type="datetimeFigureOut">
              <a:rPr lang="en-US" smtClean="0"/>
              <a:t>10/11/2017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6B9C06-5343-4011-8214-87E7759246FF}" type="slidenum">
              <a:rPr lang="en-US" smtClean="0"/>
              <a:t>‹#›</a:t>
            </a:fld>
            <a:endParaRPr lang="en-US"/>
          </a:p>
        </p:txBody>
      </p:sp>
    </p:spTree>
    <p:extLst>
      <p:ext uri="{BB962C8B-B14F-4D97-AF65-F5344CB8AC3E}">
        <p14:creationId xmlns:p14="http://schemas.microsoft.com/office/powerpoint/2010/main" val="1602765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12" name="Freeform 11"/>
          <p:cNvSpPr/>
          <p:nvPr/>
        </p:nvSpPr>
        <p:spPr>
          <a:xfrm>
            <a:off x="-15875" y="0"/>
            <a:ext cx="11683810"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7"/>
            <a:ext cx="11329257"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0" y="0"/>
            <a:ext cx="8719579"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61800" y="293317"/>
            <a:ext cx="11367116"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891201" y="662656"/>
            <a:ext cx="9755187" cy="2766528"/>
          </a:xfrm>
        </p:spPr>
        <p:txBody>
          <a:bodyPr anchor="b">
            <a:normAutofit/>
          </a:bodyPr>
          <a:lstStyle>
            <a:lvl1pPr algn="r">
              <a:defRPr sz="8000"/>
            </a:lvl1pPr>
          </a:lstStyle>
          <a:p>
            <a:r>
              <a:rPr lang="en-US"/>
              <a:t>Click to edit Master title style</a:t>
            </a:r>
            <a:endParaRPr lang="en-US" dirty="0"/>
          </a:p>
        </p:txBody>
      </p:sp>
      <p:sp>
        <p:nvSpPr>
          <p:cNvPr id="3" name="Subtitle 2"/>
          <p:cNvSpPr>
            <a:spLocks noGrp="1"/>
          </p:cNvSpPr>
          <p:nvPr>
            <p:ph type="subTitle" idx="1"/>
          </p:nvPr>
        </p:nvSpPr>
        <p:spPr>
          <a:xfrm rot="21420000">
            <a:off x="983062" y="3505209"/>
            <a:ext cx="9755187" cy="550333"/>
          </a:xfrm>
        </p:spPr>
        <p:txBody>
          <a:bodyPr anchor="t">
            <a:noAutofit/>
          </a:bodyPr>
          <a:lstStyle>
            <a:lvl1pPr marL="0" indent="0" algn="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rot="21420000">
            <a:off x="4948541" y="4578463"/>
            <a:ext cx="6143653" cy="1163112"/>
          </a:xfrm>
        </p:spPr>
        <p:txBody>
          <a:bodyPr/>
          <a:lstStyle>
            <a:lvl1pPr algn="ctr">
              <a:defRPr sz="5400">
                <a:solidFill>
                  <a:schemeClr val="accent1">
                    <a:lumMod val="50000"/>
                  </a:schemeClr>
                </a:solidFill>
              </a:defRPr>
            </a:lvl1pPr>
          </a:lstStyle>
          <a:p>
            <a:fld id="{F7AFFB9B-9FB8-469E-96F9-4D32314110B6}" type="datetimeFigureOut">
              <a:rPr lang="en-US" dirty="0"/>
              <a:t>10/11/2017</a:t>
            </a:fld>
            <a:endParaRPr lang="en-US" dirty="0"/>
          </a:p>
        </p:txBody>
      </p:sp>
      <p:sp>
        <p:nvSpPr>
          <p:cNvPr id="5" name="Footer Placeholder 4"/>
          <p:cNvSpPr>
            <a:spLocks noGrp="1"/>
          </p:cNvSpPr>
          <p:nvPr>
            <p:ph type="ftr" sz="quarter" idx="11"/>
          </p:nvPr>
        </p:nvSpPr>
        <p:spPr>
          <a:xfrm rot="21420000">
            <a:off x="-5560" y="4883024"/>
            <a:ext cx="4047239" cy="1195538"/>
          </a:xfrm>
        </p:spPr>
        <p:txBody>
          <a:bodyPr vert="horz" lIns="91440" tIns="45720" rIns="91440" bIns="45720" rtlCol="0" anchor="ctr"/>
          <a:lstStyle>
            <a:lvl1pPr algn="r">
              <a:defRPr lang="en-US" sz="5400" dirty="0"/>
            </a:lvl1pPr>
          </a:lstStyle>
          <a:p>
            <a:endParaRPr lang="en-US" dirty="0"/>
          </a:p>
        </p:txBody>
      </p:sp>
      <p:sp>
        <p:nvSpPr>
          <p:cNvPr id="6" name="Slide Number Placeholder 5"/>
          <p:cNvSpPr>
            <a:spLocks noGrp="1"/>
          </p:cNvSpPr>
          <p:nvPr>
            <p:ph type="sldNum" sz="quarter" idx="12"/>
          </p:nvPr>
        </p:nvSpPr>
        <p:spPr>
          <a:xfrm rot="21420000">
            <a:off x="9851758" y="3832648"/>
            <a:ext cx="907186" cy="498470"/>
          </a:xfrm>
        </p:spPr>
        <p:txBody>
          <a:bodyPr/>
          <a:lstStyle>
            <a:lvl1pPr>
              <a:defRPr sz="2400">
                <a:solidFill>
                  <a:schemeClr val="tx1">
                    <a:lumMod val="75000"/>
                    <a:lumOff val="25000"/>
                  </a:schemeClr>
                </a:solidFill>
              </a:defRPr>
            </a:lvl1pPr>
          </a:lstStyle>
          <a:p>
            <a:fld id="{6D22F896-40B5-4ADD-8801-0D06FADFA095}" type="slidenum">
              <a:rPr lang="en-US" dirty="0"/>
              <a:pPr/>
              <a:t>‹#›</a:t>
            </a:fld>
            <a:endParaRPr lang="en-US" dirty="0"/>
          </a:p>
        </p:txBody>
      </p:sp>
      <p:sp>
        <p:nvSpPr>
          <p:cNvPr id="25" name="5-Point Star 24"/>
          <p:cNvSpPr/>
          <p:nvPr/>
        </p:nvSpPr>
        <p:spPr>
          <a:xfrm rot="21420000">
            <a:off x="4221385" y="5111356"/>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4106333"/>
            <a:ext cx="10394708" cy="58884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5801" y="685799"/>
            <a:ext cx="10392513"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780" y="4702923"/>
            <a:ext cx="10394728"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41D2AC3-6A0B-4169-B1EA-E3AE8B351BDD}" type="datetimeFigureOut">
              <a:rPr lang="en-US" dirty="0"/>
              <a:t>10/11/2017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6902" cy="3194903"/>
          </a:xfrm>
        </p:spPr>
        <p:txBody>
          <a:bodyPr anchor="ctr">
            <a:normAutofit/>
          </a:bodyPr>
          <a:lstStyle>
            <a:lvl1pPr algn="ctr">
              <a:defRPr sz="4800"/>
            </a:lvl1pPr>
          </a:lstStyle>
          <a:p>
            <a:r>
              <a:rPr lang="en-US"/>
              <a:t>Click to edit Master title style</a:t>
            </a:r>
            <a:endParaRPr lang="en-US" dirty="0"/>
          </a:p>
        </p:txBody>
      </p:sp>
      <p:sp>
        <p:nvSpPr>
          <p:cNvPr id="4" name="Text Placeholder 3"/>
          <p:cNvSpPr>
            <a:spLocks noGrp="1"/>
          </p:cNvSpPr>
          <p:nvPr>
            <p:ph type="body" sz="half" idx="2"/>
          </p:nvPr>
        </p:nvSpPr>
        <p:spPr>
          <a:xfrm>
            <a:off x="685779" y="4106333"/>
            <a:ext cx="10394729"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D4B9363-8B87-41B7-9F8E-64519CBB8F34}" type="datetimeFigureOut">
              <a:rPr lang="en-US" dirty="0"/>
              <a:t>10/11/2017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21732" y="685800"/>
            <a:ext cx="9525020" cy="2916704"/>
          </a:xfrm>
        </p:spPr>
        <p:txBody>
          <a:bodyPr anchor="ctr">
            <a:normAutofit/>
          </a:bodyPr>
          <a:lstStyle>
            <a:lvl1pPr algn="ctr">
              <a:defRPr sz="4800"/>
            </a:lvl1pPr>
          </a:lstStyle>
          <a:p>
            <a:r>
              <a:rPr lang="en-US"/>
              <a:t>Click to edit Master title style</a:t>
            </a:r>
            <a:endParaRPr lang="en-US" dirty="0"/>
          </a:p>
        </p:txBody>
      </p:sp>
      <p:sp>
        <p:nvSpPr>
          <p:cNvPr id="12" name="Text Placeholder 3"/>
          <p:cNvSpPr>
            <a:spLocks noGrp="1"/>
          </p:cNvSpPr>
          <p:nvPr>
            <p:ph type="body" sz="half" idx="13"/>
          </p:nvPr>
        </p:nvSpPr>
        <p:spPr>
          <a:xfrm>
            <a:off x="1550264" y="3610032"/>
            <a:ext cx="8667956"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685801" y="4106334"/>
            <a:ext cx="1039688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AEF5746-5284-4951-9F37-7AE924EDBCB7}" type="datetimeFigureOut">
              <a:rPr lang="en-US" dirty="0"/>
              <a:t>10/11/2017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3" name="TextBox 12"/>
          <p:cNvSpPr txBox="1"/>
          <p:nvPr/>
        </p:nvSpPr>
        <p:spPr>
          <a:xfrm>
            <a:off x="685801" y="89262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473083" y="292282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5800" y="1723854"/>
            <a:ext cx="10394707" cy="2511835"/>
          </a:xfrm>
        </p:spPr>
        <p:txBody>
          <a:bodyPr anchor="b">
            <a:normAutofit/>
          </a:bodyPr>
          <a:lstStyle>
            <a:lvl1pPr algn="l">
              <a:defRPr sz="4800"/>
            </a:lvl1pPr>
          </a:lstStyle>
          <a:p>
            <a:r>
              <a:rPr lang="en-US"/>
              <a:t>Click to edit Master title style</a:t>
            </a:r>
            <a:endParaRPr lang="en-US" dirty="0"/>
          </a:p>
        </p:txBody>
      </p:sp>
      <p:sp>
        <p:nvSpPr>
          <p:cNvPr id="4" name="Text Placeholder 3"/>
          <p:cNvSpPr>
            <a:spLocks noGrp="1"/>
          </p:cNvSpPr>
          <p:nvPr>
            <p:ph type="body" sz="half" idx="2"/>
          </p:nvPr>
        </p:nvSpPr>
        <p:spPr>
          <a:xfrm>
            <a:off x="685800" y="4247468"/>
            <a:ext cx="10394707"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2398B29-7265-4A65-A2A4-6703C057B7C1}" type="datetimeFigureOut">
              <a:rPr lang="en-US" dirty="0"/>
              <a:t>10/11/2017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85802" y="685800"/>
            <a:ext cx="10394706" cy="1151965"/>
          </a:xfrm>
        </p:spPr>
        <p:txBody>
          <a:bodyPr/>
          <a:lstStyle>
            <a:lvl1pPr algn="ctr">
              <a:defRPr/>
            </a:lvl1pPr>
          </a:lstStyle>
          <a:p>
            <a:r>
              <a:rPr lang="en-US"/>
              <a:t>Click to edit Master title style</a:t>
            </a:r>
            <a:endParaRPr lang="en-US" dirty="0"/>
          </a:p>
        </p:txBody>
      </p:sp>
      <p:sp>
        <p:nvSpPr>
          <p:cNvPr id="7" name="Text Placeholder 2"/>
          <p:cNvSpPr>
            <a:spLocks noGrp="1"/>
          </p:cNvSpPr>
          <p:nvPr>
            <p:ph type="body" idx="1"/>
          </p:nvPr>
        </p:nvSpPr>
        <p:spPr>
          <a:xfrm>
            <a:off x="68580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685802"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23462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4234621"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770380"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770380"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28FBA082-94DF-4C4B-A041-6624924AB0A8}" type="datetimeFigureOut">
              <a:rPr lang="en-US" dirty="0"/>
              <a:t>10/11/2017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85801" y="685800"/>
            <a:ext cx="10396882" cy="1151965"/>
          </a:xfrm>
        </p:spPr>
        <p:txBody>
          <a:bodyPr/>
          <a:lstStyle>
            <a:lvl1pPr algn="ctr">
              <a:defRPr/>
            </a:lvl1pPr>
          </a:lstStyle>
          <a:p>
            <a:r>
              <a:rPr lang="en-US"/>
              <a:t>Click to edit Master title style</a:t>
            </a:r>
            <a:endParaRPr lang="en-US" dirty="0"/>
          </a:p>
        </p:txBody>
      </p:sp>
      <p:sp>
        <p:nvSpPr>
          <p:cNvPr id="19" name="Text Placeholder 2"/>
          <p:cNvSpPr>
            <a:spLocks noGrp="1"/>
          </p:cNvSpPr>
          <p:nvPr>
            <p:ph type="body" idx="1"/>
          </p:nvPr>
        </p:nvSpPr>
        <p:spPr>
          <a:xfrm>
            <a:off x="69184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685780" y="2063395"/>
            <a:ext cx="3310128"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91840" y="4389287"/>
            <a:ext cx="3310128"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23741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235999" y="2063395"/>
            <a:ext cx="3310128"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235999" y="4389286"/>
            <a:ext cx="3310128"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768944"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768819" y="2063394"/>
            <a:ext cx="3310128"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768819" y="4389284"/>
            <a:ext cx="3310128"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B27686C4-3AB5-4E0C-86CA-FB108C350AA9}" type="datetimeFigureOut">
              <a:rPr lang="en-US" dirty="0"/>
              <a:t>10/11/2017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685800" y="2063396"/>
            <a:ext cx="10394707" cy="331119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9FF1211-4E0C-4AB3-B04F-585959BDAFE8}" type="datetimeFigureOut">
              <a:rPr lang="en-US" dirty="0"/>
              <a:t>10/11/2017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5862" y="685800"/>
            <a:ext cx="2264646" cy="4688785"/>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685800" y="685800"/>
            <a:ext cx="7904431" cy="4688785"/>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8BDECAF-D3BE-4069-9C78-642ECCD01477}" type="datetimeFigureOut">
              <a:rPr lang="en-US" dirty="0"/>
              <a:t>10/11/2017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EFBDC27-E420-4878-9EE6-7B9656D6442A}" type="datetimeFigureOut">
              <a:rPr lang="en-US" dirty="0"/>
              <a:t>10/11/2017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4707" cy="3193487"/>
          </a:xfrm>
        </p:spPr>
        <p:txBody>
          <a:bodyPr anchor="b">
            <a:normAutofit/>
          </a:bodyPr>
          <a:lstStyle>
            <a:lvl1pPr algn="l">
              <a:defRPr sz="5400"/>
            </a:lvl1pPr>
          </a:lstStyle>
          <a:p>
            <a:r>
              <a:rPr lang="en-US"/>
              <a:t>Click to edit Master title style</a:t>
            </a:r>
            <a:endParaRPr lang="en-US" dirty="0"/>
          </a:p>
        </p:txBody>
      </p:sp>
      <p:sp>
        <p:nvSpPr>
          <p:cNvPr id="3" name="Text Placeholder 2"/>
          <p:cNvSpPr>
            <a:spLocks noGrp="1"/>
          </p:cNvSpPr>
          <p:nvPr>
            <p:ph type="body" idx="1"/>
          </p:nvPr>
        </p:nvSpPr>
        <p:spPr>
          <a:xfrm>
            <a:off x="685801" y="3742267"/>
            <a:ext cx="10394707"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F7F47CF-67C9-420C-80A5-E2069FF0C2DF}" type="datetimeFigureOut">
              <a:rPr lang="en-US" dirty="0"/>
              <a:t>10/11/2017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6882" cy="1158140"/>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685800" y="2063396"/>
            <a:ext cx="5088714" cy="3311189"/>
          </a:xfrm>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5993971" y="2063396"/>
            <a:ext cx="5086538" cy="3311189"/>
          </a:xfrm>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E22DC73-F065-42F5-A9F2-D90B2E42A0B3}" type="datetimeFigureOut">
              <a:rPr lang="en-US" dirty="0"/>
              <a:t>10/11/2017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4707" cy="1158140"/>
          </a:xfrm>
        </p:spPr>
        <p:txBody>
          <a:bodyPr/>
          <a:lstStyle/>
          <a:p>
            <a:r>
              <a:rPr lang="en-US"/>
              <a:t>Click to edit Master title style</a:t>
            </a:r>
            <a:endParaRPr lang="en-US" dirty="0"/>
          </a:p>
        </p:txBody>
      </p:sp>
      <p:sp>
        <p:nvSpPr>
          <p:cNvPr id="3" name="Text Placeholder 2"/>
          <p:cNvSpPr>
            <a:spLocks noGrp="1"/>
          </p:cNvSpPr>
          <p:nvPr>
            <p:ph type="body" idx="1"/>
          </p:nvPr>
        </p:nvSpPr>
        <p:spPr>
          <a:xfrm>
            <a:off x="918356" y="2063396"/>
            <a:ext cx="4856158"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3"/>
          <p:cNvSpPr>
            <a:spLocks noGrp="1"/>
          </p:cNvSpPr>
          <p:nvPr>
            <p:ph sz="quarter" idx="13"/>
          </p:nvPr>
        </p:nvSpPr>
        <p:spPr>
          <a:xfrm>
            <a:off x="685802" y="2861733"/>
            <a:ext cx="5088712" cy="2512852"/>
          </a:xfrm>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8191" y="2063396"/>
            <a:ext cx="486449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3" name="Content Placeholder 5"/>
          <p:cNvSpPr>
            <a:spLocks noGrp="1"/>
          </p:cNvSpPr>
          <p:nvPr>
            <p:ph sz="quarter" idx="14"/>
          </p:nvPr>
        </p:nvSpPr>
        <p:spPr>
          <a:xfrm>
            <a:off x="5993969" y="2861733"/>
            <a:ext cx="5088713" cy="2512852"/>
          </a:xfrm>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6BEA702-9B29-41CC-9BCC-3DF8A0D379FE}" type="datetimeFigureOut">
              <a:rPr lang="en-US" dirty="0"/>
              <a:t>10/11/2017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97649AC-CB8F-4FF1-9A34-5861C74DD0A7}" type="datetimeFigureOut">
              <a:rPr lang="en-US" dirty="0"/>
              <a:t>10/11/2017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C5CECA-2D3A-4680-9B49-752200DE467C}" type="datetimeFigureOut">
              <a:rPr lang="en-US" dirty="0"/>
              <a:t>10/11/2017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643" y="685800"/>
            <a:ext cx="4126860" cy="2023252"/>
          </a:xfrm>
        </p:spPr>
        <p:txBody>
          <a:bodyPr anchor="b">
            <a:normAutofit/>
          </a:bodyPr>
          <a:lstStyle>
            <a:lvl1pPr algn="ctr">
              <a:defRPr sz="3600"/>
            </a:lvl1pPr>
          </a:lstStyle>
          <a:p>
            <a:r>
              <a:rPr lang="en-US"/>
              <a:t>Click to edit Master title style</a:t>
            </a:r>
            <a:endParaRPr lang="en-US" dirty="0"/>
          </a:p>
        </p:txBody>
      </p:sp>
      <p:sp>
        <p:nvSpPr>
          <p:cNvPr id="10" name="Content Placeholder 2"/>
          <p:cNvSpPr>
            <a:spLocks noGrp="1"/>
          </p:cNvSpPr>
          <p:nvPr>
            <p:ph sz="quarter" idx="13"/>
          </p:nvPr>
        </p:nvSpPr>
        <p:spPr>
          <a:xfrm>
            <a:off x="5046132" y="685800"/>
            <a:ext cx="6034375" cy="468878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93642" y="2709052"/>
            <a:ext cx="4126861"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0C3BFE2-83B7-4B0A-B9D3-AB28331082B3}" type="datetimeFigureOut">
              <a:rPr lang="en-US" dirty="0"/>
              <a:t>10/11/2017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6345302" cy="2023252"/>
          </a:xfrm>
        </p:spPr>
        <p:txBody>
          <a:bodyPr anchor="b">
            <a:normAutofit/>
          </a:bodyPr>
          <a:lstStyle>
            <a:lvl1pPr algn="ct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82362" y="0"/>
            <a:ext cx="3598146"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1" y="2709052"/>
            <a:ext cx="634530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2EF78E3-FDA3-4D28-AAA2-0B81F349A39D}" type="datetimeFigureOut">
              <a:rPr lang="en-US" dirty="0"/>
              <a:t>10/11/2017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0" name="Group 9"/>
          <p:cNvGrpSpPr/>
          <p:nvPr/>
        </p:nvGrpSpPr>
        <p:grpSpPr>
          <a:xfrm>
            <a:off x="-25397" y="0"/>
            <a:ext cx="12005350"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85801" y="685800"/>
            <a:ext cx="10396882" cy="115196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063396"/>
            <a:ext cx="10396883" cy="3311189"/>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98083" y="5757334"/>
            <a:ext cx="3784600" cy="498470"/>
          </a:xfrm>
          <a:prstGeom prst="rect">
            <a:avLst/>
          </a:prstGeom>
        </p:spPr>
        <p:txBody>
          <a:bodyPr vert="horz" lIns="91440" tIns="45720" rIns="91440" bIns="45720" rtlCol="0" anchor="ctr"/>
          <a:lstStyle>
            <a:lvl1pPr algn="r">
              <a:defRPr sz="3200" cap="all" baseline="0">
                <a:solidFill>
                  <a:schemeClr val="accent1">
                    <a:lumMod val="50000"/>
                  </a:schemeClr>
                </a:solidFill>
              </a:defRPr>
            </a:lvl1pPr>
          </a:lstStyle>
          <a:p>
            <a:fld id="{C35BB1C6-BF8F-4481-8AB2-603A1C8A906A}" type="datetimeFigureOut">
              <a:rPr lang="en-US" dirty="0"/>
              <a:t>10/11/2017</a:t>
            </a:fld>
            <a:endParaRPr lang="en-US" dirty="0"/>
          </a:p>
        </p:txBody>
      </p:sp>
      <p:sp>
        <p:nvSpPr>
          <p:cNvPr id="5" name="Footer Placeholder 4"/>
          <p:cNvSpPr>
            <a:spLocks noGrp="1"/>
          </p:cNvSpPr>
          <p:nvPr>
            <p:ph type="ftr" sz="quarter" idx="3"/>
          </p:nvPr>
        </p:nvSpPr>
        <p:spPr>
          <a:xfrm>
            <a:off x="685801" y="5757334"/>
            <a:ext cx="5499719" cy="498470"/>
          </a:xfrm>
          <a:prstGeom prst="rect">
            <a:avLst/>
          </a:prstGeom>
        </p:spPr>
        <p:txBody>
          <a:bodyPr vert="horz" lIns="91440" tIns="45720" rIns="91440" bIns="45720" rtlCol="0" anchor="ctr"/>
          <a:lstStyle>
            <a:lvl1pPr algn="l">
              <a:defRPr sz="3200" cap="all" baseline="0">
                <a:solidFill>
                  <a:schemeClr val="accent1">
                    <a:lumMod val="50000"/>
                  </a:schemeClr>
                </a:solidFill>
              </a:defRPr>
            </a:lvl1pPr>
          </a:lstStyle>
          <a:p>
            <a:endParaRPr lang="en-US" dirty="0"/>
          </a:p>
        </p:txBody>
      </p:sp>
      <p:sp>
        <p:nvSpPr>
          <p:cNvPr id="6" name="Slide Number Placeholder 5"/>
          <p:cNvSpPr>
            <a:spLocks noGrp="1"/>
          </p:cNvSpPr>
          <p:nvPr>
            <p:ph type="sldNum" sz="quarter" idx="4"/>
          </p:nvPr>
        </p:nvSpPr>
        <p:spPr>
          <a:xfrm>
            <a:off x="6287121" y="5757334"/>
            <a:ext cx="907186" cy="498470"/>
          </a:xfrm>
          <a:prstGeom prst="rect">
            <a:avLst/>
          </a:prstGeom>
        </p:spPr>
        <p:txBody>
          <a:bodyPr vert="horz" lIns="91440" tIns="45720" rIns="91440" bIns="45720" rtlCol="0" anchor="ctr"/>
          <a:lstStyle>
            <a:lvl1pPr algn="ctr">
              <a:defRPr sz="3200" cap="all" baseline="0">
                <a:solidFill>
                  <a:schemeClr val="accent1">
                    <a:lumMod val="50000"/>
                  </a:schemeClr>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hyperlink" Target="http://www.goiam.org/" TargetMode="External"/><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15912-2AE1-4073-8A86-B74FB2F4D6BD}"/>
              </a:ext>
            </a:extLst>
          </p:cNvPr>
          <p:cNvSpPr>
            <a:spLocks noGrp="1"/>
          </p:cNvSpPr>
          <p:nvPr>
            <p:ph type="title"/>
          </p:nvPr>
        </p:nvSpPr>
        <p:spPr/>
        <p:txBody>
          <a:bodyPr>
            <a:normAutofit fontScale="90000"/>
          </a:bodyPr>
          <a:lstStyle/>
          <a:p>
            <a:br>
              <a:rPr lang="en-US" sz="4900" dirty="0"/>
            </a:br>
            <a:r>
              <a:rPr lang="en-US" sz="4900" dirty="0"/>
              <a:t>Machinists Non-Partisan Political League</a:t>
            </a:r>
            <a:br>
              <a:rPr lang="en-US" dirty="0"/>
            </a:br>
            <a:endParaRPr lang="en-US" dirty="0"/>
          </a:p>
        </p:txBody>
      </p:sp>
      <p:pic>
        <p:nvPicPr>
          <p:cNvPr id="7" name="Picture 6">
            <a:extLst>
              <a:ext uri="{FF2B5EF4-FFF2-40B4-BE49-F238E27FC236}">
                <a16:creationId xmlns:a16="http://schemas.microsoft.com/office/drawing/2014/main" id="{2F4DE016-C586-40C0-8E25-3F9415FF8A5E}"/>
              </a:ext>
            </a:extLst>
          </p:cNvPr>
          <p:cNvPicPr>
            <a:picLocks noChangeAspect="1"/>
          </p:cNvPicPr>
          <p:nvPr/>
        </p:nvPicPr>
        <p:blipFill>
          <a:blip r:embed="rId2"/>
          <a:stretch>
            <a:fillRect/>
          </a:stretch>
        </p:blipFill>
        <p:spPr>
          <a:xfrm>
            <a:off x="1637679" y="1620021"/>
            <a:ext cx="8493125" cy="3583804"/>
          </a:xfrm>
          <a:prstGeom prst="rect">
            <a:avLst/>
          </a:prstGeom>
        </p:spPr>
      </p:pic>
      <p:sp>
        <p:nvSpPr>
          <p:cNvPr id="3" name="TextBox 2">
            <a:extLst>
              <a:ext uri="{FF2B5EF4-FFF2-40B4-BE49-F238E27FC236}">
                <a16:creationId xmlns:a16="http://schemas.microsoft.com/office/drawing/2014/main" id="{87E78C88-C37A-4843-B7A1-38C2A8ACEA4F}"/>
              </a:ext>
            </a:extLst>
          </p:cNvPr>
          <p:cNvSpPr txBox="1"/>
          <p:nvPr/>
        </p:nvSpPr>
        <p:spPr>
          <a:xfrm>
            <a:off x="11371932" y="5812629"/>
            <a:ext cx="553674" cy="369332"/>
          </a:xfrm>
          <a:prstGeom prst="rect">
            <a:avLst/>
          </a:prstGeom>
          <a:noFill/>
        </p:spPr>
        <p:txBody>
          <a:bodyPr wrap="square" rtlCol="0">
            <a:spAutoFit/>
          </a:bodyPr>
          <a:lstStyle/>
          <a:p>
            <a:r>
              <a:rPr lang="en-US" dirty="0">
                <a:solidFill>
                  <a:srgbClr val="FFFF00"/>
                </a:solidFill>
              </a:rPr>
              <a:t>0</a:t>
            </a:r>
          </a:p>
        </p:txBody>
      </p:sp>
    </p:spTree>
    <p:extLst>
      <p:ext uri="{BB962C8B-B14F-4D97-AF65-F5344CB8AC3E}">
        <p14:creationId xmlns:p14="http://schemas.microsoft.com/office/powerpoint/2010/main" val="15237912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75C3E8-E8AA-44A8-A93E-49E4881E1415}"/>
              </a:ext>
            </a:extLst>
          </p:cNvPr>
          <p:cNvSpPr txBox="1"/>
          <p:nvPr/>
        </p:nvSpPr>
        <p:spPr>
          <a:xfrm>
            <a:off x="609600" y="381000"/>
            <a:ext cx="6413500" cy="4832092"/>
          </a:xfrm>
          <a:prstGeom prst="rect">
            <a:avLst/>
          </a:prstGeom>
          <a:noFill/>
        </p:spPr>
        <p:txBody>
          <a:bodyPr wrap="square" rtlCol="0">
            <a:spAutoFit/>
          </a:bodyPr>
          <a:lstStyle/>
          <a:p>
            <a:r>
              <a:rPr lang="en-US" sz="2800" dirty="0"/>
              <a:t>Candidates we support know that the MNPL stands for economic justice, security in the work place and equality for every member. They </a:t>
            </a:r>
            <a:r>
              <a:rPr lang="en-US" sz="2800" i="1" dirty="0">
                <a:solidFill>
                  <a:schemeClr val="accent1"/>
                </a:solidFill>
              </a:rPr>
              <a:t>do not  </a:t>
            </a:r>
            <a:r>
              <a:rPr lang="en-US" sz="2800" dirty="0"/>
              <a:t>take us for granted.</a:t>
            </a:r>
          </a:p>
          <a:p>
            <a:endParaRPr lang="en-US" sz="2800" dirty="0"/>
          </a:p>
          <a:p>
            <a:r>
              <a:rPr lang="en-US" sz="2800" dirty="0"/>
              <a:t>The MNPL scrutinizes each candidate thoroughly. We ask tough questions such as their positions on trade, labor law reform, economic conversions, transportation policies, and enhancement of the U.S. manufacturing base.</a:t>
            </a:r>
          </a:p>
        </p:txBody>
      </p:sp>
      <p:sp>
        <p:nvSpPr>
          <p:cNvPr id="3" name="TextBox 2">
            <a:extLst>
              <a:ext uri="{FF2B5EF4-FFF2-40B4-BE49-F238E27FC236}">
                <a16:creationId xmlns:a16="http://schemas.microsoft.com/office/drawing/2014/main" id="{6070042A-6D58-4184-A019-02500BDF159B}"/>
              </a:ext>
            </a:extLst>
          </p:cNvPr>
          <p:cNvSpPr txBox="1"/>
          <p:nvPr/>
        </p:nvSpPr>
        <p:spPr>
          <a:xfrm>
            <a:off x="8712200" y="450720"/>
            <a:ext cx="2501900" cy="4401205"/>
          </a:xfrm>
          <a:prstGeom prst="rect">
            <a:avLst/>
          </a:prstGeom>
          <a:noFill/>
        </p:spPr>
        <p:txBody>
          <a:bodyPr wrap="square" rtlCol="0">
            <a:spAutoFit/>
          </a:bodyPr>
          <a:lstStyle/>
          <a:p>
            <a:r>
              <a:rPr lang="en-US" sz="4000" dirty="0">
                <a:solidFill>
                  <a:srgbClr val="0070C0"/>
                </a:solidFill>
              </a:rPr>
              <a:t>Economic </a:t>
            </a:r>
          </a:p>
          <a:p>
            <a:r>
              <a:rPr lang="en-US" sz="4000" dirty="0">
                <a:solidFill>
                  <a:srgbClr val="0070C0"/>
                </a:solidFill>
              </a:rPr>
              <a:t>Justice</a:t>
            </a:r>
          </a:p>
          <a:p>
            <a:endParaRPr lang="en-US" sz="4000" dirty="0">
              <a:solidFill>
                <a:srgbClr val="0070C0"/>
              </a:solidFill>
            </a:endParaRPr>
          </a:p>
          <a:p>
            <a:r>
              <a:rPr lang="en-US" sz="4000" dirty="0">
                <a:solidFill>
                  <a:srgbClr val="0070C0"/>
                </a:solidFill>
              </a:rPr>
              <a:t>Workplace </a:t>
            </a:r>
          </a:p>
          <a:p>
            <a:r>
              <a:rPr lang="en-US" sz="4000" dirty="0">
                <a:solidFill>
                  <a:srgbClr val="0070C0"/>
                </a:solidFill>
              </a:rPr>
              <a:t>Security</a:t>
            </a:r>
          </a:p>
          <a:p>
            <a:endParaRPr lang="en-US" sz="4000" dirty="0">
              <a:solidFill>
                <a:srgbClr val="0070C0"/>
              </a:solidFill>
            </a:endParaRPr>
          </a:p>
          <a:p>
            <a:r>
              <a:rPr lang="en-US" sz="4000" dirty="0">
                <a:solidFill>
                  <a:srgbClr val="0070C0"/>
                </a:solidFill>
              </a:rPr>
              <a:t>Equality </a:t>
            </a:r>
          </a:p>
        </p:txBody>
      </p:sp>
      <p:pic>
        <p:nvPicPr>
          <p:cNvPr id="11" name="Picture 10">
            <a:extLst>
              <a:ext uri="{FF2B5EF4-FFF2-40B4-BE49-F238E27FC236}">
                <a16:creationId xmlns:a16="http://schemas.microsoft.com/office/drawing/2014/main" id="{1C257853-8A87-405E-A019-DE0710CA378E}"/>
              </a:ext>
            </a:extLst>
          </p:cNvPr>
          <p:cNvPicPr>
            <a:picLocks noChangeAspect="1"/>
          </p:cNvPicPr>
          <p:nvPr/>
        </p:nvPicPr>
        <p:blipFill>
          <a:blip r:embed="rId2"/>
          <a:stretch>
            <a:fillRect/>
          </a:stretch>
        </p:blipFill>
        <p:spPr>
          <a:xfrm>
            <a:off x="7619202" y="757294"/>
            <a:ext cx="728663" cy="728663"/>
          </a:xfrm>
          <a:prstGeom prst="rect">
            <a:avLst/>
          </a:prstGeom>
        </p:spPr>
      </p:pic>
      <p:pic>
        <p:nvPicPr>
          <p:cNvPr id="12" name="Picture 11">
            <a:extLst>
              <a:ext uri="{FF2B5EF4-FFF2-40B4-BE49-F238E27FC236}">
                <a16:creationId xmlns:a16="http://schemas.microsoft.com/office/drawing/2014/main" id="{B80559EB-0765-4375-ACD3-A775A343A04F}"/>
              </a:ext>
            </a:extLst>
          </p:cNvPr>
          <p:cNvPicPr>
            <a:picLocks noChangeAspect="1"/>
          </p:cNvPicPr>
          <p:nvPr/>
        </p:nvPicPr>
        <p:blipFill>
          <a:blip r:embed="rId2"/>
          <a:stretch>
            <a:fillRect/>
          </a:stretch>
        </p:blipFill>
        <p:spPr>
          <a:xfrm>
            <a:off x="7619202" y="2424092"/>
            <a:ext cx="728663" cy="728663"/>
          </a:xfrm>
          <a:prstGeom prst="rect">
            <a:avLst/>
          </a:prstGeom>
        </p:spPr>
      </p:pic>
      <p:pic>
        <p:nvPicPr>
          <p:cNvPr id="13" name="Picture 12">
            <a:extLst>
              <a:ext uri="{FF2B5EF4-FFF2-40B4-BE49-F238E27FC236}">
                <a16:creationId xmlns:a16="http://schemas.microsoft.com/office/drawing/2014/main" id="{5D066C79-6D4E-4D84-A60B-1A43E55AA0DB}"/>
              </a:ext>
            </a:extLst>
          </p:cNvPr>
          <p:cNvPicPr>
            <a:picLocks noChangeAspect="1"/>
          </p:cNvPicPr>
          <p:nvPr/>
        </p:nvPicPr>
        <p:blipFill>
          <a:blip r:embed="rId2"/>
          <a:stretch>
            <a:fillRect/>
          </a:stretch>
        </p:blipFill>
        <p:spPr>
          <a:xfrm>
            <a:off x="7619202" y="4124263"/>
            <a:ext cx="728663" cy="728663"/>
          </a:xfrm>
          <a:prstGeom prst="rect">
            <a:avLst/>
          </a:prstGeom>
        </p:spPr>
      </p:pic>
      <p:sp>
        <p:nvSpPr>
          <p:cNvPr id="4" name="TextBox 3">
            <a:extLst>
              <a:ext uri="{FF2B5EF4-FFF2-40B4-BE49-F238E27FC236}">
                <a16:creationId xmlns:a16="http://schemas.microsoft.com/office/drawing/2014/main" id="{0D31CB1C-3DC8-4DB9-A74C-F663D36A4D3E}"/>
              </a:ext>
            </a:extLst>
          </p:cNvPr>
          <p:cNvSpPr txBox="1"/>
          <p:nvPr/>
        </p:nvSpPr>
        <p:spPr>
          <a:xfrm>
            <a:off x="11335398" y="5822901"/>
            <a:ext cx="308098" cy="369332"/>
          </a:xfrm>
          <a:prstGeom prst="rect">
            <a:avLst/>
          </a:prstGeom>
          <a:noFill/>
        </p:spPr>
        <p:txBody>
          <a:bodyPr wrap="none" rtlCol="0">
            <a:spAutoFit/>
          </a:bodyPr>
          <a:lstStyle/>
          <a:p>
            <a:r>
              <a:rPr lang="en-US" dirty="0">
                <a:solidFill>
                  <a:srgbClr val="FFFF00"/>
                </a:solidFill>
              </a:rPr>
              <a:t>8</a:t>
            </a:r>
          </a:p>
        </p:txBody>
      </p:sp>
    </p:spTree>
    <p:extLst>
      <p:ext uri="{BB962C8B-B14F-4D97-AF65-F5344CB8AC3E}">
        <p14:creationId xmlns:p14="http://schemas.microsoft.com/office/powerpoint/2010/main" val="41204028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50B05-D542-4B6E-A0D4-DAD76060A894}"/>
              </a:ext>
            </a:extLst>
          </p:cNvPr>
          <p:cNvSpPr>
            <a:spLocks noGrp="1"/>
          </p:cNvSpPr>
          <p:nvPr>
            <p:ph type="title"/>
          </p:nvPr>
        </p:nvSpPr>
        <p:spPr/>
        <p:txBody>
          <a:bodyPr/>
          <a:lstStyle/>
          <a:p>
            <a:pPr algn="ctr"/>
            <a:r>
              <a:rPr lang="en-US" u="sng" dirty="0"/>
              <a:t>Why the iamaw is in politics</a:t>
            </a:r>
          </a:p>
        </p:txBody>
      </p:sp>
      <p:sp>
        <p:nvSpPr>
          <p:cNvPr id="3" name="TextBox 2">
            <a:extLst>
              <a:ext uri="{FF2B5EF4-FFF2-40B4-BE49-F238E27FC236}">
                <a16:creationId xmlns:a16="http://schemas.microsoft.com/office/drawing/2014/main" id="{02D75AE4-DD1D-44F8-A256-4326BC377A6D}"/>
              </a:ext>
            </a:extLst>
          </p:cNvPr>
          <p:cNvSpPr txBox="1"/>
          <p:nvPr/>
        </p:nvSpPr>
        <p:spPr>
          <a:xfrm>
            <a:off x="685801" y="1545665"/>
            <a:ext cx="5841999" cy="4031873"/>
          </a:xfrm>
          <a:prstGeom prst="rect">
            <a:avLst/>
          </a:prstGeom>
          <a:noFill/>
        </p:spPr>
        <p:txBody>
          <a:bodyPr wrap="square" rtlCol="0">
            <a:spAutoFit/>
          </a:bodyPr>
          <a:lstStyle/>
          <a:p>
            <a:r>
              <a:rPr lang="en-US" sz="3200" dirty="0"/>
              <a:t>There is a direct link between the ballot box and our memberships’ economic and workplace security. </a:t>
            </a:r>
          </a:p>
          <a:p>
            <a:r>
              <a:rPr lang="en-US" sz="3200" dirty="0"/>
              <a:t>Our actions help to influence laws that are passed, the vast majority  of which protect or limit our rights.</a:t>
            </a:r>
          </a:p>
        </p:txBody>
      </p:sp>
      <p:pic>
        <p:nvPicPr>
          <p:cNvPr id="7" name="Picture 6">
            <a:extLst>
              <a:ext uri="{FF2B5EF4-FFF2-40B4-BE49-F238E27FC236}">
                <a16:creationId xmlns:a16="http://schemas.microsoft.com/office/drawing/2014/main" id="{69521C58-4B9A-4738-979D-B21C00D13B5F}"/>
              </a:ext>
            </a:extLst>
          </p:cNvPr>
          <p:cNvPicPr>
            <a:picLocks noChangeAspect="1"/>
          </p:cNvPicPr>
          <p:nvPr/>
        </p:nvPicPr>
        <p:blipFill>
          <a:blip r:embed="rId2"/>
          <a:stretch>
            <a:fillRect/>
          </a:stretch>
        </p:blipFill>
        <p:spPr>
          <a:xfrm>
            <a:off x="7107583" y="2068768"/>
            <a:ext cx="3975100" cy="2985665"/>
          </a:xfrm>
          <a:prstGeom prst="rect">
            <a:avLst/>
          </a:prstGeom>
        </p:spPr>
      </p:pic>
      <p:sp>
        <p:nvSpPr>
          <p:cNvPr id="4" name="TextBox 3">
            <a:extLst>
              <a:ext uri="{FF2B5EF4-FFF2-40B4-BE49-F238E27FC236}">
                <a16:creationId xmlns:a16="http://schemas.microsoft.com/office/drawing/2014/main" id="{6D2CE000-9EAD-417B-A98B-3AB9F7B6604D}"/>
              </a:ext>
            </a:extLst>
          </p:cNvPr>
          <p:cNvSpPr txBox="1"/>
          <p:nvPr/>
        </p:nvSpPr>
        <p:spPr>
          <a:xfrm>
            <a:off x="11329847" y="5821960"/>
            <a:ext cx="309700" cy="369332"/>
          </a:xfrm>
          <a:prstGeom prst="rect">
            <a:avLst/>
          </a:prstGeom>
          <a:noFill/>
        </p:spPr>
        <p:txBody>
          <a:bodyPr wrap="none" rtlCol="0">
            <a:spAutoFit/>
          </a:bodyPr>
          <a:lstStyle/>
          <a:p>
            <a:r>
              <a:rPr lang="en-US" dirty="0">
                <a:solidFill>
                  <a:srgbClr val="FFFF00"/>
                </a:solidFill>
              </a:rPr>
              <a:t>9</a:t>
            </a:r>
          </a:p>
        </p:txBody>
      </p:sp>
    </p:spTree>
    <p:extLst>
      <p:ext uri="{BB962C8B-B14F-4D97-AF65-F5344CB8AC3E}">
        <p14:creationId xmlns:p14="http://schemas.microsoft.com/office/powerpoint/2010/main" val="31286730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33E30-C981-43CD-B192-C0561B1D2688}"/>
              </a:ext>
            </a:extLst>
          </p:cNvPr>
          <p:cNvSpPr>
            <a:spLocks noGrp="1"/>
          </p:cNvSpPr>
          <p:nvPr>
            <p:ph type="title"/>
          </p:nvPr>
        </p:nvSpPr>
        <p:spPr>
          <a:xfrm>
            <a:off x="685779" y="355601"/>
            <a:ext cx="10396902" cy="838200"/>
          </a:xfrm>
        </p:spPr>
        <p:txBody>
          <a:bodyPr/>
          <a:lstStyle/>
          <a:p>
            <a:r>
              <a:rPr lang="en-US" u="sng" dirty="0"/>
              <a:t>Rights important to every member</a:t>
            </a:r>
          </a:p>
        </p:txBody>
      </p:sp>
      <p:sp>
        <p:nvSpPr>
          <p:cNvPr id="4" name="TextBox 3">
            <a:extLst>
              <a:ext uri="{FF2B5EF4-FFF2-40B4-BE49-F238E27FC236}">
                <a16:creationId xmlns:a16="http://schemas.microsoft.com/office/drawing/2014/main" id="{130870BB-1E61-40C1-82FD-3DB3A66689B2}"/>
              </a:ext>
            </a:extLst>
          </p:cNvPr>
          <p:cNvSpPr txBox="1"/>
          <p:nvPr/>
        </p:nvSpPr>
        <p:spPr>
          <a:xfrm>
            <a:off x="3539619" y="1118300"/>
            <a:ext cx="7924519" cy="5447645"/>
          </a:xfrm>
          <a:prstGeom prst="rect">
            <a:avLst/>
          </a:prstGeom>
          <a:noFill/>
        </p:spPr>
        <p:txBody>
          <a:bodyPr wrap="square" rtlCol="0">
            <a:spAutoFit/>
          </a:bodyPr>
          <a:lstStyle/>
          <a:p>
            <a:pPr marL="285750" indent="-285750">
              <a:buFont typeface="Arial" panose="020B0604020202020204" pitchFamily="34" charset="0"/>
              <a:buChar char="•"/>
            </a:pPr>
            <a:r>
              <a:rPr lang="en-US" sz="2600" dirty="0"/>
              <a:t>Job security and a strong economic policy that protects workers</a:t>
            </a:r>
          </a:p>
          <a:p>
            <a:pPr marL="285750" indent="-285750">
              <a:buFont typeface="Arial" panose="020B0604020202020204" pitchFamily="34" charset="0"/>
              <a:buChar char="•"/>
            </a:pPr>
            <a:r>
              <a:rPr lang="en-US" sz="2600" dirty="0"/>
              <a:t>Trade policies that protect our jobs</a:t>
            </a:r>
          </a:p>
          <a:p>
            <a:pPr marL="285750" indent="-285750">
              <a:buFont typeface="Arial" panose="020B0604020202020204" pitchFamily="34" charset="0"/>
              <a:buChar char="•"/>
            </a:pPr>
            <a:r>
              <a:rPr lang="en-US" sz="2600" dirty="0"/>
              <a:t>Workplace safety &amp; enforcement</a:t>
            </a:r>
          </a:p>
          <a:p>
            <a:pPr marL="285750" indent="-285750">
              <a:buFont typeface="Arial" panose="020B0604020202020204" pitchFamily="34" charset="0"/>
              <a:buChar char="•"/>
            </a:pPr>
            <a:r>
              <a:rPr lang="en-US" sz="2600" dirty="0"/>
              <a:t>Health care</a:t>
            </a:r>
          </a:p>
          <a:p>
            <a:pPr marL="285750" indent="-285750">
              <a:buFont typeface="Arial" panose="020B0604020202020204" pitchFamily="34" charset="0"/>
              <a:buChar char="•"/>
            </a:pPr>
            <a:r>
              <a:rPr lang="en-US" sz="2600" dirty="0"/>
              <a:t>Unemployment benefits &amp; workers compensation</a:t>
            </a:r>
          </a:p>
          <a:p>
            <a:pPr marL="285750" indent="-285750">
              <a:buFont typeface="Arial" panose="020B0604020202020204" pitchFamily="34" charset="0"/>
              <a:buChar char="•"/>
            </a:pPr>
            <a:r>
              <a:rPr lang="en-US" sz="2600" dirty="0"/>
              <a:t>Training and retraining programs</a:t>
            </a:r>
          </a:p>
          <a:p>
            <a:pPr marL="285750" indent="-285750">
              <a:buFont typeface="Arial" panose="020B0604020202020204" pitchFamily="34" charset="0"/>
              <a:buChar char="•"/>
            </a:pPr>
            <a:r>
              <a:rPr lang="en-US" sz="2600" dirty="0"/>
              <a:t>To live and work in a society which is free of discrimination</a:t>
            </a:r>
          </a:p>
          <a:p>
            <a:pPr marL="285750" indent="-285750">
              <a:buFont typeface="Arial" panose="020B0604020202020204" pitchFamily="34" charset="0"/>
              <a:buChar char="•"/>
            </a:pPr>
            <a:r>
              <a:rPr lang="en-US" sz="2600" dirty="0"/>
              <a:t>Organizing</a:t>
            </a:r>
          </a:p>
          <a:p>
            <a:pPr marL="285750" indent="-285750">
              <a:buFont typeface="Arial" panose="020B0604020202020204" pitchFamily="34" charset="0"/>
              <a:buChar char="•"/>
            </a:pPr>
            <a:r>
              <a:rPr lang="en-US" sz="2600" dirty="0"/>
              <a:t>The right to strike without being permanently replaced</a:t>
            </a:r>
          </a:p>
          <a:p>
            <a:pPr marL="285750" indent="-285750">
              <a:buFont typeface="Arial" panose="020B0604020202020204" pitchFamily="34" charset="0"/>
              <a:buChar char="•"/>
            </a:pPr>
            <a:endParaRPr lang="en-US" sz="2600" dirty="0"/>
          </a:p>
          <a:p>
            <a:endParaRPr lang="en-US" dirty="0"/>
          </a:p>
          <a:p>
            <a:endParaRPr lang="en-US" dirty="0"/>
          </a:p>
        </p:txBody>
      </p:sp>
      <p:pic>
        <p:nvPicPr>
          <p:cNvPr id="5" name="Picture 4">
            <a:extLst>
              <a:ext uri="{FF2B5EF4-FFF2-40B4-BE49-F238E27FC236}">
                <a16:creationId xmlns:a16="http://schemas.microsoft.com/office/drawing/2014/main" id="{F832BAD0-46AE-4853-975C-1D5150D9DF7D}"/>
              </a:ext>
            </a:extLst>
          </p:cNvPr>
          <p:cNvPicPr>
            <a:picLocks noChangeAspect="1"/>
          </p:cNvPicPr>
          <p:nvPr/>
        </p:nvPicPr>
        <p:blipFill>
          <a:blip r:embed="rId2"/>
          <a:stretch>
            <a:fillRect/>
          </a:stretch>
        </p:blipFill>
        <p:spPr>
          <a:xfrm>
            <a:off x="375386" y="1485667"/>
            <a:ext cx="2909162" cy="3670300"/>
          </a:xfrm>
          <a:prstGeom prst="rect">
            <a:avLst/>
          </a:prstGeom>
        </p:spPr>
      </p:pic>
      <p:sp>
        <p:nvSpPr>
          <p:cNvPr id="3" name="TextBox 2">
            <a:extLst>
              <a:ext uri="{FF2B5EF4-FFF2-40B4-BE49-F238E27FC236}">
                <a16:creationId xmlns:a16="http://schemas.microsoft.com/office/drawing/2014/main" id="{9900DE67-1A29-4883-BB2F-2EC832CFB6F0}"/>
              </a:ext>
            </a:extLst>
          </p:cNvPr>
          <p:cNvSpPr txBox="1"/>
          <p:nvPr/>
        </p:nvSpPr>
        <p:spPr>
          <a:xfrm>
            <a:off x="11266007" y="5855516"/>
            <a:ext cx="396262" cy="369332"/>
          </a:xfrm>
          <a:prstGeom prst="rect">
            <a:avLst/>
          </a:prstGeom>
          <a:noFill/>
        </p:spPr>
        <p:txBody>
          <a:bodyPr wrap="none" rtlCol="0">
            <a:spAutoFit/>
          </a:bodyPr>
          <a:lstStyle/>
          <a:p>
            <a:r>
              <a:rPr lang="en-US" dirty="0">
                <a:solidFill>
                  <a:srgbClr val="FFFF00"/>
                </a:solidFill>
              </a:rPr>
              <a:t>10</a:t>
            </a:r>
          </a:p>
        </p:txBody>
      </p:sp>
    </p:spTree>
    <p:extLst>
      <p:ext uri="{BB962C8B-B14F-4D97-AF65-F5344CB8AC3E}">
        <p14:creationId xmlns:p14="http://schemas.microsoft.com/office/powerpoint/2010/main" val="13954069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C9A7B13-0D65-438D-9F90-CDCA1FB1C69A}"/>
              </a:ext>
            </a:extLst>
          </p:cNvPr>
          <p:cNvSpPr txBox="1"/>
          <p:nvPr/>
        </p:nvSpPr>
        <p:spPr>
          <a:xfrm>
            <a:off x="520700" y="914400"/>
            <a:ext cx="11010899" cy="4154984"/>
          </a:xfrm>
          <a:prstGeom prst="rect">
            <a:avLst/>
          </a:prstGeom>
          <a:noFill/>
        </p:spPr>
        <p:txBody>
          <a:bodyPr wrap="square" rtlCol="0">
            <a:spAutoFit/>
          </a:bodyPr>
          <a:lstStyle/>
          <a:p>
            <a:r>
              <a:rPr lang="en-US" sz="4400" dirty="0">
                <a:solidFill>
                  <a:schemeClr val="accent1"/>
                </a:solidFill>
              </a:rPr>
              <a:t>The MNPL was created to lead the </a:t>
            </a:r>
            <a:r>
              <a:rPr lang="en-US" sz="4400" dirty="0"/>
              <a:t>fight for these and others important rights.  It works hard to get candidates elected who share our interests in Congress.  But the MNPL is only as strong as the amount of support that you and other IAMAW members give it.</a:t>
            </a:r>
          </a:p>
        </p:txBody>
      </p:sp>
      <p:sp>
        <p:nvSpPr>
          <p:cNvPr id="3" name="TextBox 2">
            <a:extLst>
              <a:ext uri="{FF2B5EF4-FFF2-40B4-BE49-F238E27FC236}">
                <a16:creationId xmlns:a16="http://schemas.microsoft.com/office/drawing/2014/main" id="{DA224B54-A8B4-476A-96BD-4F4609BCAC7A}"/>
              </a:ext>
            </a:extLst>
          </p:cNvPr>
          <p:cNvSpPr txBox="1"/>
          <p:nvPr/>
        </p:nvSpPr>
        <p:spPr>
          <a:xfrm>
            <a:off x="11274804" y="5847127"/>
            <a:ext cx="360996" cy="369332"/>
          </a:xfrm>
          <a:prstGeom prst="rect">
            <a:avLst/>
          </a:prstGeom>
          <a:noFill/>
        </p:spPr>
        <p:txBody>
          <a:bodyPr wrap="none" rtlCol="0">
            <a:spAutoFit/>
          </a:bodyPr>
          <a:lstStyle/>
          <a:p>
            <a:r>
              <a:rPr lang="en-US" dirty="0">
                <a:solidFill>
                  <a:srgbClr val="FFFF00"/>
                </a:solidFill>
              </a:rPr>
              <a:t>11</a:t>
            </a:r>
          </a:p>
        </p:txBody>
      </p:sp>
    </p:spTree>
    <p:extLst>
      <p:ext uri="{BB962C8B-B14F-4D97-AF65-F5344CB8AC3E}">
        <p14:creationId xmlns:p14="http://schemas.microsoft.com/office/powerpoint/2010/main" val="19066152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A0474-2D3C-4ADF-BB7A-D1E21F650CDA}"/>
              </a:ext>
            </a:extLst>
          </p:cNvPr>
          <p:cNvSpPr>
            <a:spLocks noGrp="1"/>
          </p:cNvSpPr>
          <p:nvPr>
            <p:ph type="title"/>
          </p:nvPr>
        </p:nvSpPr>
        <p:spPr>
          <a:xfrm>
            <a:off x="342900" y="355601"/>
            <a:ext cx="11074399" cy="863600"/>
          </a:xfrm>
        </p:spPr>
        <p:txBody>
          <a:bodyPr>
            <a:normAutofit/>
          </a:bodyPr>
          <a:lstStyle/>
          <a:p>
            <a:r>
              <a:rPr lang="en-US" sz="4400" u="sng" dirty="0"/>
              <a:t>We’re not the only ones involved in politics</a:t>
            </a:r>
          </a:p>
        </p:txBody>
      </p:sp>
      <p:sp>
        <p:nvSpPr>
          <p:cNvPr id="5" name="TextBox 4">
            <a:extLst>
              <a:ext uri="{FF2B5EF4-FFF2-40B4-BE49-F238E27FC236}">
                <a16:creationId xmlns:a16="http://schemas.microsoft.com/office/drawing/2014/main" id="{56073D02-5ACE-4D02-840C-16E43CB59E2C}"/>
              </a:ext>
            </a:extLst>
          </p:cNvPr>
          <p:cNvSpPr txBox="1"/>
          <p:nvPr/>
        </p:nvSpPr>
        <p:spPr>
          <a:xfrm>
            <a:off x="5270500" y="1092198"/>
            <a:ext cx="6356348" cy="4524315"/>
          </a:xfrm>
          <a:prstGeom prst="rect">
            <a:avLst/>
          </a:prstGeom>
          <a:noFill/>
        </p:spPr>
        <p:txBody>
          <a:bodyPr wrap="square" rtlCol="0">
            <a:spAutoFit/>
          </a:bodyPr>
          <a:lstStyle/>
          <a:p>
            <a:r>
              <a:rPr lang="en-US" sz="3600" dirty="0"/>
              <a:t>There are several special interest groups at work constantly trying to limit our protections and rights.  </a:t>
            </a:r>
          </a:p>
          <a:p>
            <a:r>
              <a:rPr lang="en-US" sz="3600" dirty="0"/>
              <a:t>They oppose just about every piece of legislation that would help workers.  </a:t>
            </a:r>
          </a:p>
          <a:p>
            <a:r>
              <a:rPr lang="en-US" sz="3600" dirty="0"/>
              <a:t>Their power is enormous.</a:t>
            </a:r>
          </a:p>
        </p:txBody>
      </p:sp>
      <p:pic>
        <p:nvPicPr>
          <p:cNvPr id="7" name="Picture 6">
            <a:extLst>
              <a:ext uri="{FF2B5EF4-FFF2-40B4-BE49-F238E27FC236}">
                <a16:creationId xmlns:a16="http://schemas.microsoft.com/office/drawing/2014/main" id="{DF7C8988-BE25-430F-AB03-10A324B4D50A}"/>
              </a:ext>
            </a:extLst>
          </p:cNvPr>
          <p:cNvPicPr>
            <a:picLocks noChangeAspect="1"/>
          </p:cNvPicPr>
          <p:nvPr/>
        </p:nvPicPr>
        <p:blipFill>
          <a:blip r:embed="rId2"/>
          <a:stretch>
            <a:fillRect/>
          </a:stretch>
        </p:blipFill>
        <p:spPr>
          <a:xfrm>
            <a:off x="1897062" y="1403349"/>
            <a:ext cx="2380229" cy="3902015"/>
          </a:xfrm>
          <a:prstGeom prst="rect">
            <a:avLst/>
          </a:prstGeom>
        </p:spPr>
      </p:pic>
      <p:sp>
        <p:nvSpPr>
          <p:cNvPr id="3" name="TextBox 2">
            <a:extLst>
              <a:ext uri="{FF2B5EF4-FFF2-40B4-BE49-F238E27FC236}">
                <a16:creationId xmlns:a16="http://schemas.microsoft.com/office/drawing/2014/main" id="{CA1AFE7A-0B18-4390-96A1-76F8D83392F7}"/>
              </a:ext>
            </a:extLst>
          </p:cNvPr>
          <p:cNvSpPr txBox="1"/>
          <p:nvPr/>
        </p:nvSpPr>
        <p:spPr>
          <a:xfrm>
            <a:off x="11335143" y="5824785"/>
            <a:ext cx="388248" cy="369332"/>
          </a:xfrm>
          <a:prstGeom prst="rect">
            <a:avLst/>
          </a:prstGeom>
          <a:noFill/>
        </p:spPr>
        <p:txBody>
          <a:bodyPr wrap="none" rtlCol="0">
            <a:spAutoFit/>
          </a:bodyPr>
          <a:lstStyle/>
          <a:p>
            <a:r>
              <a:rPr lang="en-US" dirty="0">
                <a:solidFill>
                  <a:srgbClr val="FFFF00"/>
                </a:solidFill>
              </a:rPr>
              <a:t>12</a:t>
            </a:r>
          </a:p>
        </p:txBody>
      </p:sp>
    </p:spTree>
    <p:extLst>
      <p:ext uri="{BB962C8B-B14F-4D97-AF65-F5344CB8AC3E}">
        <p14:creationId xmlns:p14="http://schemas.microsoft.com/office/powerpoint/2010/main" val="3117718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1758A0D-8D78-4433-9AEC-18A2AC31ED76}"/>
              </a:ext>
            </a:extLst>
          </p:cNvPr>
          <p:cNvSpPr txBox="1"/>
          <p:nvPr/>
        </p:nvSpPr>
        <p:spPr>
          <a:xfrm>
            <a:off x="723900" y="571500"/>
            <a:ext cx="5753100" cy="4985980"/>
          </a:xfrm>
          <a:prstGeom prst="rect">
            <a:avLst/>
          </a:prstGeom>
          <a:noFill/>
        </p:spPr>
        <p:txBody>
          <a:bodyPr wrap="square" rtlCol="0">
            <a:spAutoFit/>
          </a:bodyPr>
          <a:lstStyle/>
          <a:p>
            <a:r>
              <a:rPr lang="en-US" sz="3600" dirty="0"/>
              <a:t>They have the dollars and the high priced personnel to influence lawmakers both state and federal.</a:t>
            </a:r>
          </a:p>
          <a:p>
            <a:endParaRPr lang="en-US" sz="1200" dirty="0"/>
          </a:p>
          <a:p>
            <a:r>
              <a:rPr lang="en-US" sz="3600" dirty="0"/>
              <a:t>That means we must work even harder to make sure that the MNPL has adequate resources to lead the fight.</a:t>
            </a:r>
          </a:p>
          <a:p>
            <a:endParaRPr lang="en-US" dirty="0"/>
          </a:p>
        </p:txBody>
      </p:sp>
      <p:pic>
        <p:nvPicPr>
          <p:cNvPr id="4" name="Picture 3">
            <a:extLst>
              <a:ext uri="{FF2B5EF4-FFF2-40B4-BE49-F238E27FC236}">
                <a16:creationId xmlns:a16="http://schemas.microsoft.com/office/drawing/2014/main" id="{0ED24146-0105-4ACD-B26E-827335B50715}"/>
              </a:ext>
            </a:extLst>
          </p:cNvPr>
          <p:cNvPicPr>
            <a:picLocks noChangeAspect="1"/>
          </p:cNvPicPr>
          <p:nvPr/>
        </p:nvPicPr>
        <p:blipFill>
          <a:blip r:embed="rId2"/>
          <a:stretch>
            <a:fillRect/>
          </a:stretch>
        </p:blipFill>
        <p:spPr>
          <a:xfrm>
            <a:off x="6350000" y="1767502"/>
            <a:ext cx="5187950" cy="2593975"/>
          </a:xfrm>
          <a:prstGeom prst="rect">
            <a:avLst/>
          </a:prstGeom>
        </p:spPr>
      </p:pic>
      <p:sp>
        <p:nvSpPr>
          <p:cNvPr id="3" name="TextBox 2">
            <a:extLst>
              <a:ext uri="{FF2B5EF4-FFF2-40B4-BE49-F238E27FC236}">
                <a16:creationId xmlns:a16="http://schemas.microsoft.com/office/drawing/2014/main" id="{79F4DB2A-2188-4490-ADA6-5E13CFAADB15}"/>
              </a:ext>
            </a:extLst>
          </p:cNvPr>
          <p:cNvSpPr txBox="1"/>
          <p:nvPr/>
        </p:nvSpPr>
        <p:spPr>
          <a:xfrm>
            <a:off x="11236797" y="5813571"/>
            <a:ext cx="394660" cy="369332"/>
          </a:xfrm>
          <a:prstGeom prst="rect">
            <a:avLst/>
          </a:prstGeom>
          <a:noFill/>
        </p:spPr>
        <p:txBody>
          <a:bodyPr wrap="none" rtlCol="0">
            <a:spAutoFit/>
          </a:bodyPr>
          <a:lstStyle/>
          <a:p>
            <a:r>
              <a:rPr lang="en-US" dirty="0">
                <a:solidFill>
                  <a:srgbClr val="FFFF00"/>
                </a:solidFill>
              </a:rPr>
              <a:t>13</a:t>
            </a:r>
          </a:p>
        </p:txBody>
      </p:sp>
    </p:spTree>
    <p:extLst>
      <p:ext uri="{BB962C8B-B14F-4D97-AF65-F5344CB8AC3E}">
        <p14:creationId xmlns:p14="http://schemas.microsoft.com/office/powerpoint/2010/main" val="10014257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1ED03-28BF-42DD-B5F2-EE1DE6CDB6C6}"/>
              </a:ext>
            </a:extLst>
          </p:cNvPr>
          <p:cNvSpPr>
            <a:spLocks noGrp="1"/>
          </p:cNvSpPr>
          <p:nvPr>
            <p:ph type="title"/>
          </p:nvPr>
        </p:nvSpPr>
        <p:spPr/>
        <p:txBody>
          <a:bodyPr>
            <a:normAutofit/>
          </a:bodyPr>
          <a:lstStyle/>
          <a:p>
            <a:r>
              <a:rPr lang="en-US" sz="4400" u="sng" dirty="0"/>
              <a:t>Legislative &amp; political action department</a:t>
            </a:r>
          </a:p>
        </p:txBody>
      </p:sp>
      <p:sp>
        <p:nvSpPr>
          <p:cNvPr id="3" name="TextBox 2">
            <a:extLst>
              <a:ext uri="{FF2B5EF4-FFF2-40B4-BE49-F238E27FC236}">
                <a16:creationId xmlns:a16="http://schemas.microsoft.com/office/drawing/2014/main" id="{12304C64-DE6B-4329-A96B-E465DE3793A2}"/>
              </a:ext>
            </a:extLst>
          </p:cNvPr>
          <p:cNvSpPr txBox="1"/>
          <p:nvPr/>
        </p:nvSpPr>
        <p:spPr>
          <a:xfrm>
            <a:off x="685801" y="1837765"/>
            <a:ext cx="6261099" cy="3539430"/>
          </a:xfrm>
          <a:prstGeom prst="rect">
            <a:avLst/>
          </a:prstGeom>
          <a:noFill/>
        </p:spPr>
        <p:txBody>
          <a:bodyPr wrap="square" rtlCol="0">
            <a:spAutoFit/>
          </a:bodyPr>
          <a:lstStyle/>
          <a:p>
            <a:r>
              <a:rPr lang="en-US" sz="3200" dirty="0"/>
              <a:t>Under the direction of the International President, the Legislative and Political Action Department promotes IAMAW  members’ interests in the legislative arena.  The Department focuses on two distinct goals:</a:t>
            </a:r>
          </a:p>
        </p:txBody>
      </p:sp>
      <p:pic>
        <p:nvPicPr>
          <p:cNvPr id="5" name="Picture 4">
            <a:extLst>
              <a:ext uri="{FF2B5EF4-FFF2-40B4-BE49-F238E27FC236}">
                <a16:creationId xmlns:a16="http://schemas.microsoft.com/office/drawing/2014/main" id="{FDFED682-041D-4712-9A7C-6E73330699E0}"/>
              </a:ext>
            </a:extLst>
          </p:cNvPr>
          <p:cNvPicPr>
            <a:picLocks noChangeAspect="1"/>
          </p:cNvPicPr>
          <p:nvPr/>
        </p:nvPicPr>
        <p:blipFill>
          <a:blip r:embed="rId2"/>
          <a:stretch>
            <a:fillRect/>
          </a:stretch>
        </p:blipFill>
        <p:spPr>
          <a:xfrm>
            <a:off x="7178904" y="1732295"/>
            <a:ext cx="3373013" cy="3644900"/>
          </a:xfrm>
          <a:prstGeom prst="rect">
            <a:avLst/>
          </a:prstGeom>
        </p:spPr>
      </p:pic>
      <p:sp>
        <p:nvSpPr>
          <p:cNvPr id="6" name="TextBox 5">
            <a:extLst>
              <a:ext uri="{FF2B5EF4-FFF2-40B4-BE49-F238E27FC236}">
                <a16:creationId xmlns:a16="http://schemas.microsoft.com/office/drawing/2014/main" id="{A5A7FE35-1A2A-41A0-909B-4B8E11D4D278}"/>
              </a:ext>
            </a:extLst>
          </p:cNvPr>
          <p:cNvSpPr txBox="1"/>
          <p:nvPr/>
        </p:nvSpPr>
        <p:spPr>
          <a:xfrm>
            <a:off x="11246213" y="5779074"/>
            <a:ext cx="388248" cy="369332"/>
          </a:xfrm>
          <a:prstGeom prst="rect">
            <a:avLst/>
          </a:prstGeom>
          <a:noFill/>
        </p:spPr>
        <p:txBody>
          <a:bodyPr wrap="none" rtlCol="0">
            <a:spAutoFit/>
          </a:bodyPr>
          <a:lstStyle/>
          <a:p>
            <a:r>
              <a:rPr lang="en-US" dirty="0">
                <a:solidFill>
                  <a:srgbClr val="FFFF00"/>
                </a:solidFill>
              </a:rPr>
              <a:t>14</a:t>
            </a:r>
          </a:p>
        </p:txBody>
      </p:sp>
    </p:spTree>
    <p:extLst>
      <p:ext uri="{BB962C8B-B14F-4D97-AF65-F5344CB8AC3E}">
        <p14:creationId xmlns:p14="http://schemas.microsoft.com/office/powerpoint/2010/main" val="5604776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88FEF7E-33D7-4AE6-9DAF-7B40EC76B5B0}"/>
              </a:ext>
            </a:extLst>
          </p:cNvPr>
          <p:cNvPicPr>
            <a:picLocks noChangeAspect="1"/>
          </p:cNvPicPr>
          <p:nvPr/>
        </p:nvPicPr>
        <p:blipFill>
          <a:blip r:embed="rId2"/>
          <a:stretch>
            <a:fillRect/>
          </a:stretch>
        </p:blipFill>
        <p:spPr>
          <a:xfrm>
            <a:off x="1150937" y="1142999"/>
            <a:ext cx="1262063" cy="1262063"/>
          </a:xfrm>
          <a:prstGeom prst="rect">
            <a:avLst/>
          </a:prstGeom>
        </p:spPr>
      </p:pic>
      <p:pic>
        <p:nvPicPr>
          <p:cNvPr id="4" name="Picture 3">
            <a:extLst>
              <a:ext uri="{FF2B5EF4-FFF2-40B4-BE49-F238E27FC236}">
                <a16:creationId xmlns:a16="http://schemas.microsoft.com/office/drawing/2014/main" id="{C79B6B3F-C7C2-4AA9-BE37-E45B09E68EDE}"/>
              </a:ext>
            </a:extLst>
          </p:cNvPr>
          <p:cNvPicPr>
            <a:picLocks noChangeAspect="1"/>
          </p:cNvPicPr>
          <p:nvPr/>
        </p:nvPicPr>
        <p:blipFill>
          <a:blip r:embed="rId2"/>
          <a:stretch>
            <a:fillRect/>
          </a:stretch>
        </p:blipFill>
        <p:spPr>
          <a:xfrm>
            <a:off x="1150936" y="3511639"/>
            <a:ext cx="1262063" cy="1262063"/>
          </a:xfrm>
          <a:prstGeom prst="rect">
            <a:avLst/>
          </a:prstGeom>
        </p:spPr>
      </p:pic>
      <p:sp>
        <p:nvSpPr>
          <p:cNvPr id="5" name="TextBox 4">
            <a:extLst>
              <a:ext uri="{FF2B5EF4-FFF2-40B4-BE49-F238E27FC236}">
                <a16:creationId xmlns:a16="http://schemas.microsoft.com/office/drawing/2014/main" id="{A54E458F-5A4E-4D0E-BF15-12ACEA8F151E}"/>
              </a:ext>
            </a:extLst>
          </p:cNvPr>
          <p:cNvSpPr txBox="1"/>
          <p:nvPr/>
        </p:nvSpPr>
        <p:spPr>
          <a:xfrm>
            <a:off x="2730322" y="866089"/>
            <a:ext cx="7559898" cy="1815882"/>
          </a:xfrm>
          <a:prstGeom prst="rect">
            <a:avLst/>
          </a:prstGeom>
          <a:noFill/>
        </p:spPr>
        <p:txBody>
          <a:bodyPr wrap="square" rtlCol="0">
            <a:spAutoFit/>
          </a:bodyPr>
          <a:lstStyle/>
          <a:p>
            <a:r>
              <a:rPr lang="en-US" sz="2800" dirty="0"/>
              <a:t>To be the vehicle by which members can voluntarily contribute to the MNPL.  </a:t>
            </a:r>
          </a:p>
          <a:p>
            <a:r>
              <a:rPr lang="en-US" sz="2800" dirty="0"/>
              <a:t>Together, these individual contributions help elect candidates who support our interests. </a:t>
            </a:r>
          </a:p>
        </p:txBody>
      </p:sp>
      <p:sp>
        <p:nvSpPr>
          <p:cNvPr id="6" name="TextBox 5">
            <a:extLst>
              <a:ext uri="{FF2B5EF4-FFF2-40B4-BE49-F238E27FC236}">
                <a16:creationId xmlns:a16="http://schemas.microsoft.com/office/drawing/2014/main" id="{7D1B229F-DD43-4439-A91F-C16218711040}"/>
              </a:ext>
            </a:extLst>
          </p:cNvPr>
          <p:cNvSpPr txBox="1"/>
          <p:nvPr/>
        </p:nvSpPr>
        <p:spPr>
          <a:xfrm>
            <a:off x="2730322" y="3217365"/>
            <a:ext cx="8075053" cy="2092881"/>
          </a:xfrm>
          <a:prstGeom prst="rect">
            <a:avLst/>
          </a:prstGeom>
          <a:noFill/>
        </p:spPr>
        <p:txBody>
          <a:bodyPr wrap="square" rtlCol="0">
            <a:spAutoFit/>
          </a:bodyPr>
          <a:lstStyle/>
          <a:p>
            <a:r>
              <a:rPr lang="en-US" sz="2800" dirty="0"/>
              <a:t>To promote legislation that will benefit IAMAW members and their families, hold elected officials accountable and keep track of their votes on important legislation.</a:t>
            </a:r>
          </a:p>
          <a:p>
            <a:endParaRPr lang="en-US" dirty="0"/>
          </a:p>
        </p:txBody>
      </p:sp>
      <p:sp>
        <p:nvSpPr>
          <p:cNvPr id="2" name="TextBox 1">
            <a:extLst>
              <a:ext uri="{FF2B5EF4-FFF2-40B4-BE49-F238E27FC236}">
                <a16:creationId xmlns:a16="http://schemas.microsoft.com/office/drawing/2014/main" id="{C898669E-7617-4C20-B1FE-FCC3F784255C}"/>
              </a:ext>
            </a:extLst>
          </p:cNvPr>
          <p:cNvSpPr txBox="1"/>
          <p:nvPr/>
        </p:nvSpPr>
        <p:spPr>
          <a:xfrm>
            <a:off x="11256399" y="5763237"/>
            <a:ext cx="396262" cy="369332"/>
          </a:xfrm>
          <a:prstGeom prst="rect">
            <a:avLst/>
          </a:prstGeom>
          <a:noFill/>
        </p:spPr>
        <p:txBody>
          <a:bodyPr wrap="none" rtlCol="0">
            <a:spAutoFit/>
          </a:bodyPr>
          <a:lstStyle/>
          <a:p>
            <a:r>
              <a:rPr lang="en-US" dirty="0">
                <a:solidFill>
                  <a:srgbClr val="FFFF00"/>
                </a:solidFill>
              </a:rPr>
              <a:t>15</a:t>
            </a:r>
          </a:p>
        </p:txBody>
      </p:sp>
    </p:spTree>
    <p:extLst>
      <p:ext uri="{BB962C8B-B14F-4D97-AF65-F5344CB8AC3E}">
        <p14:creationId xmlns:p14="http://schemas.microsoft.com/office/powerpoint/2010/main" val="31669069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ACE064-00DD-4D9B-A60C-72898BFB5919}"/>
              </a:ext>
            </a:extLst>
          </p:cNvPr>
          <p:cNvSpPr txBox="1"/>
          <p:nvPr/>
        </p:nvSpPr>
        <p:spPr>
          <a:xfrm>
            <a:off x="5943600" y="495300"/>
            <a:ext cx="4991100" cy="5016758"/>
          </a:xfrm>
          <a:prstGeom prst="rect">
            <a:avLst/>
          </a:prstGeom>
          <a:noFill/>
        </p:spPr>
        <p:txBody>
          <a:bodyPr wrap="square" rtlCol="0">
            <a:spAutoFit/>
          </a:bodyPr>
          <a:lstStyle/>
          <a:p>
            <a:r>
              <a:rPr lang="en-US" sz="3200" dirty="0"/>
              <a:t>The Legislative &amp; Political Action Department works closely with District and Local Lodges to keep them apprised of ongoing developments and regularly provides updates to the membership on legislative matters through the IAMAW Journal and Website.</a:t>
            </a:r>
          </a:p>
        </p:txBody>
      </p:sp>
      <p:pic>
        <p:nvPicPr>
          <p:cNvPr id="4" name="Picture 3">
            <a:extLst>
              <a:ext uri="{FF2B5EF4-FFF2-40B4-BE49-F238E27FC236}">
                <a16:creationId xmlns:a16="http://schemas.microsoft.com/office/drawing/2014/main" id="{C0A1635D-4A7A-4DE4-AEEE-CBD762D43DAC}"/>
              </a:ext>
            </a:extLst>
          </p:cNvPr>
          <p:cNvPicPr>
            <a:picLocks noChangeAspect="1"/>
          </p:cNvPicPr>
          <p:nvPr/>
        </p:nvPicPr>
        <p:blipFill>
          <a:blip r:embed="rId2"/>
          <a:stretch>
            <a:fillRect/>
          </a:stretch>
        </p:blipFill>
        <p:spPr>
          <a:xfrm>
            <a:off x="1367065" y="723900"/>
            <a:ext cx="3976493" cy="4254500"/>
          </a:xfrm>
          <a:prstGeom prst="rect">
            <a:avLst/>
          </a:prstGeom>
        </p:spPr>
      </p:pic>
      <p:sp>
        <p:nvSpPr>
          <p:cNvPr id="3" name="TextBox 2">
            <a:extLst>
              <a:ext uri="{FF2B5EF4-FFF2-40B4-BE49-F238E27FC236}">
                <a16:creationId xmlns:a16="http://schemas.microsoft.com/office/drawing/2014/main" id="{C75BDC05-1582-4ABD-9271-062128329CBC}"/>
              </a:ext>
            </a:extLst>
          </p:cNvPr>
          <p:cNvSpPr txBox="1"/>
          <p:nvPr/>
        </p:nvSpPr>
        <p:spPr>
          <a:xfrm>
            <a:off x="11246983" y="5798676"/>
            <a:ext cx="397866" cy="369332"/>
          </a:xfrm>
          <a:prstGeom prst="rect">
            <a:avLst/>
          </a:prstGeom>
          <a:noFill/>
        </p:spPr>
        <p:txBody>
          <a:bodyPr wrap="none" rtlCol="0">
            <a:spAutoFit/>
          </a:bodyPr>
          <a:lstStyle/>
          <a:p>
            <a:r>
              <a:rPr lang="en-US" dirty="0">
                <a:solidFill>
                  <a:srgbClr val="FFFF00"/>
                </a:solidFill>
              </a:rPr>
              <a:t>16</a:t>
            </a:r>
          </a:p>
        </p:txBody>
      </p:sp>
    </p:spTree>
    <p:extLst>
      <p:ext uri="{BB962C8B-B14F-4D97-AF65-F5344CB8AC3E}">
        <p14:creationId xmlns:p14="http://schemas.microsoft.com/office/powerpoint/2010/main" val="8052591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F15FFE4-3BB2-4A83-9EEC-DC5396E1C46F}"/>
              </a:ext>
            </a:extLst>
          </p:cNvPr>
          <p:cNvPicPr>
            <a:picLocks noChangeAspect="1"/>
          </p:cNvPicPr>
          <p:nvPr/>
        </p:nvPicPr>
        <p:blipFill>
          <a:blip r:embed="rId2"/>
          <a:stretch>
            <a:fillRect/>
          </a:stretch>
        </p:blipFill>
        <p:spPr>
          <a:xfrm>
            <a:off x="2354424" y="449547"/>
            <a:ext cx="6509658" cy="4866050"/>
          </a:xfrm>
          <a:prstGeom prst="rect">
            <a:avLst/>
          </a:prstGeom>
        </p:spPr>
      </p:pic>
      <p:sp>
        <p:nvSpPr>
          <p:cNvPr id="3" name="TextBox 2">
            <a:extLst>
              <a:ext uri="{FF2B5EF4-FFF2-40B4-BE49-F238E27FC236}">
                <a16:creationId xmlns:a16="http://schemas.microsoft.com/office/drawing/2014/main" id="{70628BFC-F73B-437D-9136-831157A2B74A}"/>
              </a:ext>
            </a:extLst>
          </p:cNvPr>
          <p:cNvSpPr txBox="1"/>
          <p:nvPr/>
        </p:nvSpPr>
        <p:spPr>
          <a:xfrm>
            <a:off x="11318032" y="5878284"/>
            <a:ext cx="557957" cy="369332"/>
          </a:xfrm>
          <a:prstGeom prst="rect">
            <a:avLst/>
          </a:prstGeom>
          <a:noFill/>
        </p:spPr>
        <p:txBody>
          <a:bodyPr wrap="square" rtlCol="0">
            <a:spAutoFit/>
          </a:bodyPr>
          <a:lstStyle/>
          <a:p>
            <a:r>
              <a:rPr lang="en-US" dirty="0">
                <a:solidFill>
                  <a:srgbClr val="FFFF00"/>
                </a:solidFill>
              </a:rPr>
              <a:t>17</a:t>
            </a:r>
          </a:p>
        </p:txBody>
      </p:sp>
    </p:spTree>
    <p:extLst>
      <p:ext uri="{BB962C8B-B14F-4D97-AF65-F5344CB8AC3E}">
        <p14:creationId xmlns:p14="http://schemas.microsoft.com/office/powerpoint/2010/main" val="2889522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text on a white background&#10;&#10;Description generated with very high confidence">
            <a:extLst>
              <a:ext uri="{FF2B5EF4-FFF2-40B4-BE49-F238E27FC236}">
                <a16:creationId xmlns:a16="http://schemas.microsoft.com/office/drawing/2014/main" id="{455698D3-7949-4728-8B40-117F4F838FBB}"/>
              </a:ext>
            </a:extLst>
          </p:cNvPr>
          <p:cNvPicPr>
            <a:picLocks noChangeAspect="1"/>
          </p:cNvPicPr>
          <p:nvPr/>
        </p:nvPicPr>
        <p:blipFill>
          <a:blip r:embed="rId2"/>
          <a:stretch>
            <a:fillRect/>
          </a:stretch>
        </p:blipFill>
        <p:spPr>
          <a:xfrm>
            <a:off x="1978089" y="848303"/>
            <a:ext cx="7249886" cy="4020679"/>
          </a:xfrm>
          <a:prstGeom prst="rect">
            <a:avLst/>
          </a:prstGeom>
        </p:spPr>
      </p:pic>
      <p:sp>
        <p:nvSpPr>
          <p:cNvPr id="4" name="TextBox 3">
            <a:extLst>
              <a:ext uri="{FF2B5EF4-FFF2-40B4-BE49-F238E27FC236}">
                <a16:creationId xmlns:a16="http://schemas.microsoft.com/office/drawing/2014/main" id="{49E81599-5468-4FAA-AE5E-46C63FC34E4F}"/>
              </a:ext>
            </a:extLst>
          </p:cNvPr>
          <p:cNvSpPr txBox="1"/>
          <p:nvPr/>
        </p:nvSpPr>
        <p:spPr>
          <a:xfrm>
            <a:off x="11187404" y="5812971"/>
            <a:ext cx="511679" cy="369332"/>
          </a:xfrm>
          <a:prstGeom prst="rect">
            <a:avLst/>
          </a:prstGeom>
          <a:noFill/>
        </p:spPr>
        <p:txBody>
          <a:bodyPr wrap="none" rtlCol="0">
            <a:spAutoFit/>
          </a:bodyPr>
          <a:lstStyle/>
          <a:p>
            <a:r>
              <a:rPr lang="en-US" dirty="0">
                <a:solidFill>
                  <a:srgbClr val="FFFF00"/>
                </a:solidFill>
              </a:rPr>
              <a:t>31A</a:t>
            </a:r>
          </a:p>
        </p:txBody>
      </p:sp>
    </p:spTree>
    <p:extLst>
      <p:ext uri="{BB962C8B-B14F-4D97-AF65-F5344CB8AC3E}">
        <p14:creationId xmlns:p14="http://schemas.microsoft.com/office/powerpoint/2010/main" val="3677038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180AC-F5E3-4B7F-BCF4-DB9CD065E03A}"/>
              </a:ext>
            </a:extLst>
          </p:cNvPr>
          <p:cNvSpPr>
            <a:spLocks noGrp="1"/>
          </p:cNvSpPr>
          <p:nvPr>
            <p:ph type="title"/>
          </p:nvPr>
        </p:nvSpPr>
        <p:spPr/>
        <p:txBody>
          <a:bodyPr/>
          <a:lstStyle/>
          <a:p>
            <a:pPr algn="ctr"/>
            <a:r>
              <a:rPr lang="en-US" dirty="0"/>
              <a:t>Among their duties are:</a:t>
            </a:r>
          </a:p>
        </p:txBody>
      </p:sp>
      <p:sp>
        <p:nvSpPr>
          <p:cNvPr id="3" name="TextBox 2">
            <a:extLst>
              <a:ext uri="{FF2B5EF4-FFF2-40B4-BE49-F238E27FC236}">
                <a16:creationId xmlns:a16="http://schemas.microsoft.com/office/drawing/2014/main" id="{79EB40E0-A429-4631-9185-BF1BF2751FDA}"/>
              </a:ext>
            </a:extLst>
          </p:cNvPr>
          <p:cNvSpPr txBox="1"/>
          <p:nvPr/>
        </p:nvSpPr>
        <p:spPr>
          <a:xfrm>
            <a:off x="135919" y="1611262"/>
            <a:ext cx="11379199" cy="3785652"/>
          </a:xfrm>
          <a:prstGeom prst="rect">
            <a:avLst/>
          </a:prstGeom>
          <a:noFill/>
        </p:spPr>
        <p:txBody>
          <a:bodyPr wrap="square" rtlCol="0">
            <a:spAutoFit/>
          </a:bodyPr>
          <a:lstStyle/>
          <a:p>
            <a:pPr marL="285750" indent="-285750">
              <a:buFont typeface="Arial" panose="020B0604020202020204" pitchFamily="34" charset="0"/>
              <a:buChar char="•"/>
            </a:pPr>
            <a:r>
              <a:rPr lang="en-US" sz="3000" dirty="0"/>
              <a:t>Making one-on-one contact with lawmakers to promote laws beneficial to IAMAW members.</a:t>
            </a:r>
          </a:p>
          <a:p>
            <a:pPr marL="285750" indent="-285750">
              <a:buFont typeface="Arial" panose="020B0604020202020204" pitchFamily="34" charset="0"/>
              <a:buChar char="•"/>
            </a:pPr>
            <a:r>
              <a:rPr lang="en-US" sz="3000" dirty="0"/>
              <a:t>Interfacing with candidates and other groups that believe in IAMAW legislative goals.</a:t>
            </a:r>
          </a:p>
          <a:p>
            <a:pPr marL="285750" indent="-285750">
              <a:buFont typeface="Arial" panose="020B0604020202020204" pitchFamily="34" charset="0"/>
              <a:buChar char="•"/>
            </a:pPr>
            <a:r>
              <a:rPr lang="en-US" sz="3000" dirty="0"/>
              <a:t>Providing support for field staff on pending laws and drafting of legislation to promote security for our members and their families.</a:t>
            </a:r>
          </a:p>
          <a:p>
            <a:pPr marL="285750" indent="-285750">
              <a:buFont typeface="Arial" panose="020B0604020202020204" pitchFamily="34" charset="0"/>
              <a:buChar char="•"/>
            </a:pPr>
            <a:r>
              <a:rPr lang="en-US" sz="3000" dirty="0"/>
              <a:t>Assisting Local Lodges, Districts and the International in MNPL fundraising.</a:t>
            </a:r>
          </a:p>
        </p:txBody>
      </p:sp>
      <p:sp>
        <p:nvSpPr>
          <p:cNvPr id="4" name="TextBox 3">
            <a:extLst>
              <a:ext uri="{FF2B5EF4-FFF2-40B4-BE49-F238E27FC236}">
                <a16:creationId xmlns:a16="http://schemas.microsoft.com/office/drawing/2014/main" id="{259E4FE5-7E9B-403D-9AB7-C5C93539A374}"/>
              </a:ext>
            </a:extLst>
          </p:cNvPr>
          <p:cNvSpPr txBox="1"/>
          <p:nvPr/>
        </p:nvSpPr>
        <p:spPr>
          <a:xfrm>
            <a:off x="11216081" y="5838738"/>
            <a:ext cx="396262" cy="369332"/>
          </a:xfrm>
          <a:prstGeom prst="rect">
            <a:avLst/>
          </a:prstGeom>
          <a:noFill/>
        </p:spPr>
        <p:txBody>
          <a:bodyPr wrap="none" rtlCol="0">
            <a:spAutoFit/>
          </a:bodyPr>
          <a:lstStyle/>
          <a:p>
            <a:r>
              <a:rPr lang="en-US" dirty="0">
                <a:solidFill>
                  <a:srgbClr val="FFFF00"/>
                </a:solidFill>
              </a:rPr>
              <a:t>18</a:t>
            </a:r>
          </a:p>
        </p:txBody>
      </p:sp>
    </p:spTree>
    <p:extLst>
      <p:ext uri="{BB962C8B-B14F-4D97-AF65-F5344CB8AC3E}">
        <p14:creationId xmlns:p14="http://schemas.microsoft.com/office/powerpoint/2010/main" val="13554937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CA0F3-A28F-4E76-B09E-56630E576150}"/>
              </a:ext>
            </a:extLst>
          </p:cNvPr>
          <p:cNvSpPr>
            <a:spLocks noGrp="1"/>
          </p:cNvSpPr>
          <p:nvPr>
            <p:ph type="title"/>
          </p:nvPr>
        </p:nvSpPr>
        <p:spPr>
          <a:xfrm>
            <a:off x="127000" y="685800"/>
            <a:ext cx="11506199" cy="1151965"/>
          </a:xfrm>
        </p:spPr>
        <p:txBody>
          <a:bodyPr>
            <a:normAutofit/>
          </a:bodyPr>
          <a:lstStyle/>
          <a:p>
            <a:pPr algn="ctr"/>
            <a:r>
              <a:rPr lang="en-US" sz="4000" u="sng" dirty="0"/>
              <a:t>How the mnpl decides which candidate to endorse</a:t>
            </a:r>
          </a:p>
        </p:txBody>
      </p:sp>
      <p:sp>
        <p:nvSpPr>
          <p:cNvPr id="3" name="TextBox 2">
            <a:extLst>
              <a:ext uri="{FF2B5EF4-FFF2-40B4-BE49-F238E27FC236}">
                <a16:creationId xmlns:a16="http://schemas.microsoft.com/office/drawing/2014/main" id="{CEFD18D2-02AC-4729-BEE3-208C0A082050}"/>
              </a:ext>
            </a:extLst>
          </p:cNvPr>
          <p:cNvSpPr txBox="1"/>
          <p:nvPr/>
        </p:nvSpPr>
        <p:spPr>
          <a:xfrm>
            <a:off x="895351" y="1779495"/>
            <a:ext cx="6146799" cy="3539430"/>
          </a:xfrm>
          <a:prstGeom prst="rect">
            <a:avLst/>
          </a:prstGeom>
          <a:noFill/>
        </p:spPr>
        <p:txBody>
          <a:bodyPr wrap="square" rtlCol="0">
            <a:spAutoFit/>
          </a:bodyPr>
          <a:lstStyle/>
          <a:p>
            <a:r>
              <a:rPr lang="en-US" sz="3200" dirty="0"/>
              <a:t>The legislative department examines the political positions of each candidate and scrutinizes his or her voting record.</a:t>
            </a:r>
          </a:p>
          <a:p>
            <a:r>
              <a:rPr lang="en-US" sz="3200" dirty="0"/>
              <a:t>This information is then shared with the Local Lodges, Districts and State Councils.</a:t>
            </a:r>
          </a:p>
        </p:txBody>
      </p:sp>
      <p:sp>
        <p:nvSpPr>
          <p:cNvPr id="4" name="TextBox 3">
            <a:extLst>
              <a:ext uri="{FF2B5EF4-FFF2-40B4-BE49-F238E27FC236}">
                <a16:creationId xmlns:a16="http://schemas.microsoft.com/office/drawing/2014/main" id="{23463597-D8F1-4617-84F7-DE376C1978F5}"/>
              </a:ext>
            </a:extLst>
          </p:cNvPr>
          <p:cNvSpPr txBox="1"/>
          <p:nvPr/>
        </p:nvSpPr>
        <p:spPr>
          <a:xfrm>
            <a:off x="8597899" y="1840384"/>
            <a:ext cx="2222500" cy="1107996"/>
          </a:xfrm>
          <a:prstGeom prst="rect">
            <a:avLst/>
          </a:prstGeom>
          <a:solidFill>
            <a:srgbClr val="0070C0"/>
          </a:solidFill>
          <a:ln>
            <a:solidFill>
              <a:schemeClr val="tx1"/>
            </a:solidFill>
          </a:ln>
        </p:spPr>
        <p:txBody>
          <a:bodyPr wrap="square" rtlCol="0">
            <a:spAutoFit/>
          </a:bodyPr>
          <a:lstStyle/>
          <a:p>
            <a:r>
              <a:rPr lang="en-US" sz="6600" dirty="0">
                <a:solidFill>
                  <a:schemeClr val="bg1"/>
                </a:solidFill>
              </a:rPr>
              <a:t>MNPL</a:t>
            </a:r>
          </a:p>
        </p:txBody>
      </p:sp>
      <p:pic>
        <p:nvPicPr>
          <p:cNvPr id="6" name="Picture 5">
            <a:extLst>
              <a:ext uri="{FF2B5EF4-FFF2-40B4-BE49-F238E27FC236}">
                <a16:creationId xmlns:a16="http://schemas.microsoft.com/office/drawing/2014/main" id="{070DAE4E-8AAC-41C5-9293-E0CB40A30D94}"/>
              </a:ext>
            </a:extLst>
          </p:cNvPr>
          <p:cNvPicPr>
            <a:picLocks noChangeAspect="1"/>
          </p:cNvPicPr>
          <p:nvPr/>
        </p:nvPicPr>
        <p:blipFill>
          <a:blip r:embed="rId2"/>
          <a:stretch>
            <a:fillRect/>
          </a:stretch>
        </p:blipFill>
        <p:spPr>
          <a:xfrm>
            <a:off x="7468675" y="1779495"/>
            <a:ext cx="1129224" cy="1151965"/>
          </a:xfrm>
          <a:prstGeom prst="rect">
            <a:avLst/>
          </a:prstGeom>
        </p:spPr>
      </p:pic>
      <p:sp>
        <p:nvSpPr>
          <p:cNvPr id="7" name="TextBox 6">
            <a:extLst>
              <a:ext uri="{FF2B5EF4-FFF2-40B4-BE49-F238E27FC236}">
                <a16:creationId xmlns:a16="http://schemas.microsoft.com/office/drawing/2014/main" id="{CFECAF27-BE64-49C2-92B7-053D3675A989}"/>
              </a:ext>
            </a:extLst>
          </p:cNvPr>
          <p:cNvSpPr txBox="1"/>
          <p:nvPr/>
        </p:nvSpPr>
        <p:spPr>
          <a:xfrm>
            <a:off x="7468674" y="2908040"/>
            <a:ext cx="3537681" cy="2246769"/>
          </a:xfrm>
          <a:prstGeom prst="rect">
            <a:avLst/>
          </a:prstGeom>
          <a:noFill/>
        </p:spPr>
        <p:txBody>
          <a:bodyPr wrap="square" rtlCol="0">
            <a:spAutoFit/>
          </a:bodyPr>
          <a:lstStyle/>
          <a:p>
            <a:r>
              <a:rPr lang="en-US" sz="2800" dirty="0"/>
              <a:t>Our members are able to make an informed choice before they endorse a candidate or vote in an election.</a:t>
            </a:r>
          </a:p>
        </p:txBody>
      </p:sp>
      <p:sp>
        <p:nvSpPr>
          <p:cNvPr id="5" name="TextBox 4">
            <a:extLst>
              <a:ext uri="{FF2B5EF4-FFF2-40B4-BE49-F238E27FC236}">
                <a16:creationId xmlns:a16="http://schemas.microsoft.com/office/drawing/2014/main" id="{112570EB-84B0-46DC-A475-68B417BDB7D5}"/>
              </a:ext>
            </a:extLst>
          </p:cNvPr>
          <p:cNvSpPr txBox="1"/>
          <p:nvPr/>
        </p:nvSpPr>
        <p:spPr>
          <a:xfrm>
            <a:off x="11316235" y="5866901"/>
            <a:ext cx="397866" cy="369332"/>
          </a:xfrm>
          <a:prstGeom prst="rect">
            <a:avLst/>
          </a:prstGeom>
          <a:noFill/>
        </p:spPr>
        <p:txBody>
          <a:bodyPr wrap="none" rtlCol="0">
            <a:spAutoFit/>
          </a:bodyPr>
          <a:lstStyle/>
          <a:p>
            <a:r>
              <a:rPr lang="en-US" dirty="0">
                <a:solidFill>
                  <a:srgbClr val="FFFF00"/>
                </a:solidFill>
              </a:rPr>
              <a:t>19</a:t>
            </a:r>
          </a:p>
        </p:txBody>
      </p:sp>
    </p:spTree>
    <p:extLst>
      <p:ext uri="{BB962C8B-B14F-4D97-AF65-F5344CB8AC3E}">
        <p14:creationId xmlns:p14="http://schemas.microsoft.com/office/powerpoint/2010/main" val="41114015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5D08D-4137-4A86-8A59-11AF2CEB5FAD}"/>
              </a:ext>
            </a:extLst>
          </p:cNvPr>
          <p:cNvSpPr>
            <a:spLocks noGrp="1"/>
          </p:cNvSpPr>
          <p:nvPr>
            <p:ph type="title"/>
          </p:nvPr>
        </p:nvSpPr>
        <p:spPr/>
        <p:txBody>
          <a:bodyPr>
            <a:normAutofit fontScale="90000"/>
          </a:bodyPr>
          <a:lstStyle/>
          <a:p>
            <a:pPr algn="ctr"/>
            <a:r>
              <a:rPr lang="en-US" dirty="0"/>
              <a:t>Iamaw members make the decision-</a:t>
            </a:r>
          </a:p>
        </p:txBody>
      </p:sp>
      <p:sp>
        <p:nvSpPr>
          <p:cNvPr id="3" name="TextBox 2">
            <a:extLst>
              <a:ext uri="{FF2B5EF4-FFF2-40B4-BE49-F238E27FC236}">
                <a16:creationId xmlns:a16="http://schemas.microsoft.com/office/drawing/2014/main" id="{49D63B2F-0E16-45A6-AEED-BE418B9895A4}"/>
              </a:ext>
            </a:extLst>
          </p:cNvPr>
          <p:cNvSpPr txBox="1"/>
          <p:nvPr/>
        </p:nvSpPr>
        <p:spPr>
          <a:xfrm>
            <a:off x="6388100" y="1837765"/>
            <a:ext cx="4038600" cy="3724096"/>
          </a:xfrm>
          <a:prstGeom prst="rect">
            <a:avLst/>
          </a:prstGeom>
          <a:noFill/>
        </p:spPr>
        <p:txBody>
          <a:bodyPr wrap="square" rtlCol="0">
            <a:spAutoFit/>
          </a:bodyPr>
          <a:lstStyle/>
          <a:p>
            <a:r>
              <a:rPr lang="en-US" sz="2800" dirty="0"/>
              <a:t>IAMAW members decide who should be endorsed through their respective Local Lodges, Districts and State Councils.</a:t>
            </a:r>
          </a:p>
          <a:p>
            <a:endParaRPr lang="en-US" sz="1200" dirty="0"/>
          </a:p>
          <a:p>
            <a:r>
              <a:rPr lang="en-US" sz="2800" dirty="0"/>
              <a:t>The MNPL encourages them to get involved in local elections.</a:t>
            </a:r>
          </a:p>
        </p:txBody>
      </p:sp>
      <p:pic>
        <p:nvPicPr>
          <p:cNvPr id="7" name="Picture 6">
            <a:extLst>
              <a:ext uri="{FF2B5EF4-FFF2-40B4-BE49-F238E27FC236}">
                <a16:creationId xmlns:a16="http://schemas.microsoft.com/office/drawing/2014/main" id="{86D1E2F1-57A8-4E12-9C69-8A41DA64BF40}"/>
              </a:ext>
            </a:extLst>
          </p:cNvPr>
          <p:cNvPicPr>
            <a:picLocks noChangeAspect="1"/>
          </p:cNvPicPr>
          <p:nvPr/>
        </p:nvPicPr>
        <p:blipFill>
          <a:blip r:embed="rId2"/>
          <a:stretch>
            <a:fillRect/>
          </a:stretch>
        </p:blipFill>
        <p:spPr>
          <a:xfrm>
            <a:off x="1387758" y="2210441"/>
            <a:ext cx="4298385" cy="2844519"/>
          </a:xfrm>
          <a:prstGeom prst="rect">
            <a:avLst/>
          </a:prstGeom>
        </p:spPr>
      </p:pic>
      <p:sp>
        <p:nvSpPr>
          <p:cNvPr id="4" name="TextBox 3">
            <a:extLst>
              <a:ext uri="{FF2B5EF4-FFF2-40B4-BE49-F238E27FC236}">
                <a16:creationId xmlns:a16="http://schemas.microsoft.com/office/drawing/2014/main" id="{50A5CC13-2786-4538-A595-0EAE9D4CF57F}"/>
              </a:ext>
            </a:extLst>
          </p:cNvPr>
          <p:cNvSpPr txBox="1"/>
          <p:nvPr/>
        </p:nvSpPr>
        <p:spPr>
          <a:xfrm>
            <a:off x="11297287" y="5835143"/>
            <a:ext cx="423514" cy="369332"/>
          </a:xfrm>
          <a:prstGeom prst="rect">
            <a:avLst/>
          </a:prstGeom>
          <a:noFill/>
        </p:spPr>
        <p:txBody>
          <a:bodyPr wrap="none" rtlCol="0">
            <a:spAutoFit/>
          </a:bodyPr>
          <a:lstStyle/>
          <a:p>
            <a:r>
              <a:rPr lang="en-US" dirty="0">
                <a:solidFill>
                  <a:srgbClr val="FFFF00"/>
                </a:solidFill>
              </a:rPr>
              <a:t>20</a:t>
            </a:r>
          </a:p>
        </p:txBody>
      </p:sp>
    </p:spTree>
    <p:extLst>
      <p:ext uri="{BB962C8B-B14F-4D97-AF65-F5344CB8AC3E}">
        <p14:creationId xmlns:p14="http://schemas.microsoft.com/office/powerpoint/2010/main" val="26940558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05C57-D681-4868-ABFC-7DCBF5A1EFF5}"/>
              </a:ext>
            </a:extLst>
          </p:cNvPr>
          <p:cNvSpPr>
            <a:spLocks noGrp="1"/>
          </p:cNvSpPr>
          <p:nvPr>
            <p:ph type="title"/>
          </p:nvPr>
        </p:nvSpPr>
        <p:spPr>
          <a:xfrm>
            <a:off x="596901" y="457200"/>
            <a:ext cx="10396882" cy="1151965"/>
          </a:xfrm>
        </p:spPr>
        <p:txBody>
          <a:bodyPr>
            <a:noAutofit/>
          </a:bodyPr>
          <a:lstStyle/>
          <a:p>
            <a:pPr algn="ctr"/>
            <a:r>
              <a:rPr lang="en-US" sz="4400" dirty="0"/>
              <a:t>State Councils Endorse Candidates for the Unites States congress</a:t>
            </a:r>
          </a:p>
        </p:txBody>
      </p:sp>
      <p:sp>
        <p:nvSpPr>
          <p:cNvPr id="3" name="TextBox 2">
            <a:extLst>
              <a:ext uri="{FF2B5EF4-FFF2-40B4-BE49-F238E27FC236}">
                <a16:creationId xmlns:a16="http://schemas.microsoft.com/office/drawing/2014/main" id="{0148C6EF-AAB8-4153-8B6C-00E4C8E1EA87}"/>
              </a:ext>
            </a:extLst>
          </p:cNvPr>
          <p:cNvSpPr txBox="1"/>
          <p:nvPr/>
        </p:nvSpPr>
        <p:spPr>
          <a:xfrm>
            <a:off x="596901" y="1790461"/>
            <a:ext cx="6583016" cy="2369880"/>
          </a:xfrm>
          <a:prstGeom prst="rect">
            <a:avLst/>
          </a:prstGeom>
          <a:noFill/>
        </p:spPr>
        <p:txBody>
          <a:bodyPr wrap="square" rtlCol="0">
            <a:spAutoFit/>
          </a:bodyPr>
          <a:lstStyle/>
          <a:p>
            <a:r>
              <a:rPr lang="en-US" sz="2400" dirty="0"/>
              <a:t>U.S. Senatorial and Congressional endorsements are made at the state councils.</a:t>
            </a:r>
          </a:p>
          <a:p>
            <a:r>
              <a:rPr lang="en-US" sz="2400" dirty="0"/>
              <a:t>The Executive Committee of the National MNPL does not endorse candidates for Senator or Representatives.</a:t>
            </a:r>
          </a:p>
          <a:p>
            <a:endParaRPr lang="en-US" sz="2800" dirty="0"/>
          </a:p>
        </p:txBody>
      </p:sp>
      <p:sp>
        <p:nvSpPr>
          <p:cNvPr id="4" name="TextBox 3">
            <a:extLst>
              <a:ext uri="{FF2B5EF4-FFF2-40B4-BE49-F238E27FC236}">
                <a16:creationId xmlns:a16="http://schemas.microsoft.com/office/drawing/2014/main" id="{7B44E905-27D2-4DED-B20A-6C5E2B00D8C9}"/>
              </a:ext>
            </a:extLst>
          </p:cNvPr>
          <p:cNvSpPr txBox="1"/>
          <p:nvPr/>
        </p:nvSpPr>
        <p:spPr>
          <a:xfrm>
            <a:off x="4076700" y="3517900"/>
            <a:ext cx="7082183" cy="1938992"/>
          </a:xfrm>
          <a:prstGeom prst="rect">
            <a:avLst/>
          </a:prstGeom>
          <a:noFill/>
        </p:spPr>
        <p:txBody>
          <a:bodyPr wrap="square" rtlCol="0">
            <a:spAutoFit/>
          </a:bodyPr>
          <a:lstStyle/>
          <a:p>
            <a:r>
              <a:rPr lang="en-US" sz="2400" dirty="0"/>
              <a:t>When an endorsement is being considered for a federal candidate, the National MNPL will supply voting records and other political information to assist the State,  District or Local Lodge MNPL in making its judgement.</a:t>
            </a:r>
          </a:p>
        </p:txBody>
      </p:sp>
      <p:pic>
        <p:nvPicPr>
          <p:cNvPr id="6" name="Picture 5">
            <a:extLst>
              <a:ext uri="{FF2B5EF4-FFF2-40B4-BE49-F238E27FC236}">
                <a16:creationId xmlns:a16="http://schemas.microsoft.com/office/drawing/2014/main" id="{01147BAC-7EBE-4663-93A2-F2496D316855}"/>
              </a:ext>
            </a:extLst>
          </p:cNvPr>
          <p:cNvPicPr>
            <a:picLocks noChangeAspect="1"/>
          </p:cNvPicPr>
          <p:nvPr/>
        </p:nvPicPr>
        <p:blipFill>
          <a:blip r:embed="rId2"/>
          <a:stretch>
            <a:fillRect/>
          </a:stretch>
        </p:blipFill>
        <p:spPr>
          <a:xfrm>
            <a:off x="7904266" y="1803207"/>
            <a:ext cx="2192233" cy="1533397"/>
          </a:xfrm>
          <a:prstGeom prst="rect">
            <a:avLst/>
          </a:prstGeom>
        </p:spPr>
      </p:pic>
      <p:pic>
        <p:nvPicPr>
          <p:cNvPr id="8" name="Picture 7">
            <a:extLst>
              <a:ext uri="{FF2B5EF4-FFF2-40B4-BE49-F238E27FC236}">
                <a16:creationId xmlns:a16="http://schemas.microsoft.com/office/drawing/2014/main" id="{E320B050-B94D-4F56-BDDB-7C81CEEC8A79}"/>
              </a:ext>
            </a:extLst>
          </p:cNvPr>
          <p:cNvPicPr>
            <a:picLocks noChangeAspect="1"/>
          </p:cNvPicPr>
          <p:nvPr/>
        </p:nvPicPr>
        <p:blipFill>
          <a:blip r:embed="rId3"/>
          <a:stretch>
            <a:fillRect/>
          </a:stretch>
        </p:blipFill>
        <p:spPr>
          <a:xfrm>
            <a:off x="953925" y="4009543"/>
            <a:ext cx="2765752" cy="955705"/>
          </a:xfrm>
          <a:prstGeom prst="rect">
            <a:avLst/>
          </a:prstGeom>
        </p:spPr>
      </p:pic>
      <p:sp>
        <p:nvSpPr>
          <p:cNvPr id="5" name="TextBox 4">
            <a:extLst>
              <a:ext uri="{FF2B5EF4-FFF2-40B4-BE49-F238E27FC236}">
                <a16:creationId xmlns:a16="http://schemas.microsoft.com/office/drawing/2014/main" id="{C44724AE-CAAE-4257-AED0-ACF151CED83E}"/>
              </a:ext>
            </a:extLst>
          </p:cNvPr>
          <p:cNvSpPr txBox="1"/>
          <p:nvPr/>
        </p:nvSpPr>
        <p:spPr>
          <a:xfrm>
            <a:off x="11316974" y="5825641"/>
            <a:ext cx="388248" cy="369332"/>
          </a:xfrm>
          <a:prstGeom prst="rect">
            <a:avLst/>
          </a:prstGeom>
          <a:noFill/>
        </p:spPr>
        <p:txBody>
          <a:bodyPr wrap="none" rtlCol="0">
            <a:spAutoFit/>
          </a:bodyPr>
          <a:lstStyle/>
          <a:p>
            <a:r>
              <a:rPr lang="en-US" dirty="0">
                <a:solidFill>
                  <a:srgbClr val="FFFF00"/>
                </a:solidFill>
              </a:rPr>
              <a:t>21</a:t>
            </a:r>
          </a:p>
        </p:txBody>
      </p:sp>
    </p:spTree>
    <p:extLst>
      <p:ext uri="{BB962C8B-B14F-4D97-AF65-F5344CB8AC3E}">
        <p14:creationId xmlns:p14="http://schemas.microsoft.com/office/powerpoint/2010/main" val="9802243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31D1307-D42C-4A71-98C1-E6976481897A}"/>
              </a:ext>
            </a:extLst>
          </p:cNvPr>
          <p:cNvSpPr/>
          <p:nvPr/>
        </p:nvSpPr>
        <p:spPr>
          <a:xfrm>
            <a:off x="768523" y="1210273"/>
            <a:ext cx="5917501" cy="3477875"/>
          </a:xfrm>
          <a:prstGeom prst="rect">
            <a:avLst/>
          </a:prstGeom>
        </p:spPr>
        <p:txBody>
          <a:bodyPr wrap="square">
            <a:spAutoFit/>
          </a:bodyPr>
          <a:lstStyle/>
          <a:p>
            <a:r>
              <a:rPr lang="en-US" sz="4400" dirty="0"/>
              <a:t>The national MNPL will give support, funds or manpower to candidates </a:t>
            </a:r>
          </a:p>
          <a:p>
            <a:r>
              <a:rPr lang="en-US" sz="4400" dirty="0"/>
              <a:t>for federal office endorsed at state level.</a:t>
            </a:r>
          </a:p>
        </p:txBody>
      </p:sp>
      <p:sp>
        <p:nvSpPr>
          <p:cNvPr id="3" name="Rectangle 2">
            <a:extLst>
              <a:ext uri="{FF2B5EF4-FFF2-40B4-BE49-F238E27FC236}">
                <a16:creationId xmlns:a16="http://schemas.microsoft.com/office/drawing/2014/main" id="{55D3EDA7-4ABA-4EEF-93EA-8AAA34B4FDC5}"/>
              </a:ext>
            </a:extLst>
          </p:cNvPr>
          <p:cNvSpPr/>
          <p:nvPr/>
        </p:nvSpPr>
        <p:spPr>
          <a:xfrm>
            <a:off x="8359512" y="857934"/>
            <a:ext cx="1511301" cy="830997"/>
          </a:xfrm>
          <a:prstGeom prst="rect">
            <a:avLst/>
          </a:prstGeom>
          <a:solidFill>
            <a:srgbClr val="0070C0"/>
          </a:solidFill>
        </p:spPr>
        <p:txBody>
          <a:bodyPr wrap="square">
            <a:spAutoFit/>
          </a:bodyPr>
          <a:lstStyle/>
          <a:p>
            <a:r>
              <a:rPr lang="en-US" sz="4800" dirty="0">
                <a:solidFill>
                  <a:schemeClr val="bg1"/>
                </a:solidFill>
              </a:rPr>
              <a:t>MNPL</a:t>
            </a:r>
          </a:p>
        </p:txBody>
      </p:sp>
      <p:pic>
        <p:nvPicPr>
          <p:cNvPr id="5" name="Picture 4">
            <a:extLst>
              <a:ext uri="{FF2B5EF4-FFF2-40B4-BE49-F238E27FC236}">
                <a16:creationId xmlns:a16="http://schemas.microsoft.com/office/drawing/2014/main" id="{6061B484-F3DE-4385-B1CF-39E3B08451D9}"/>
              </a:ext>
            </a:extLst>
          </p:cNvPr>
          <p:cNvPicPr>
            <a:picLocks noChangeAspect="1"/>
          </p:cNvPicPr>
          <p:nvPr/>
        </p:nvPicPr>
        <p:blipFill>
          <a:blip r:embed="rId2"/>
          <a:stretch>
            <a:fillRect/>
          </a:stretch>
        </p:blipFill>
        <p:spPr>
          <a:xfrm>
            <a:off x="7495912" y="857934"/>
            <a:ext cx="863600" cy="863600"/>
          </a:xfrm>
          <a:prstGeom prst="rect">
            <a:avLst/>
          </a:prstGeom>
        </p:spPr>
      </p:pic>
      <p:sp>
        <p:nvSpPr>
          <p:cNvPr id="6" name="TextBox 5">
            <a:extLst>
              <a:ext uri="{FF2B5EF4-FFF2-40B4-BE49-F238E27FC236}">
                <a16:creationId xmlns:a16="http://schemas.microsoft.com/office/drawing/2014/main" id="{C09A8408-AF2C-4050-B612-584C0B8903A9}"/>
              </a:ext>
            </a:extLst>
          </p:cNvPr>
          <p:cNvSpPr txBox="1"/>
          <p:nvPr/>
        </p:nvSpPr>
        <p:spPr>
          <a:xfrm>
            <a:off x="7495912" y="1891507"/>
            <a:ext cx="2654300" cy="3108543"/>
          </a:xfrm>
          <a:prstGeom prst="rect">
            <a:avLst/>
          </a:prstGeom>
          <a:noFill/>
        </p:spPr>
        <p:txBody>
          <a:bodyPr wrap="square" rtlCol="0">
            <a:spAutoFit/>
          </a:bodyPr>
          <a:lstStyle/>
          <a:p>
            <a:r>
              <a:rPr lang="en-US" sz="2800" dirty="0"/>
              <a:t>The MNPL encourages Local Lodges, Districts, and State Councils to get involved in local elections.</a:t>
            </a:r>
          </a:p>
        </p:txBody>
      </p:sp>
      <p:sp>
        <p:nvSpPr>
          <p:cNvPr id="7" name="TextBox 6">
            <a:extLst>
              <a:ext uri="{FF2B5EF4-FFF2-40B4-BE49-F238E27FC236}">
                <a16:creationId xmlns:a16="http://schemas.microsoft.com/office/drawing/2014/main" id="{B6188580-1130-42F5-97CD-B9F298A47EF4}"/>
              </a:ext>
            </a:extLst>
          </p:cNvPr>
          <p:cNvSpPr txBox="1"/>
          <p:nvPr/>
        </p:nvSpPr>
        <p:spPr>
          <a:xfrm>
            <a:off x="11276944" y="5806980"/>
            <a:ext cx="415498" cy="369332"/>
          </a:xfrm>
          <a:prstGeom prst="rect">
            <a:avLst/>
          </a:prstGeom>
          <a:noFill/>
        </p:spPr>
        <p:txBody>
          <a:bodyPr wrap="none" rtlCol="0">
            <a:spAutoFit/>
          </a:bodyPr>
          <a:lstStyle/>
          <a:p>
            <a:r>
              <a:rPr lang="en-US" dirty="0">
                <a:solidFill>
                  <a:srgbClr val="FFFF00"/>
                </a:solidFill>
              </a:rPr>
              <a:t>22</a:t>
            </a:r>
          </a:p>
        </p:txBody>
      </p:sp>
    </p:spTree>
    <p:extLst>
      <p:ext uri="{BB962C8B-B14F-4D97-AF65-F5344CB8AC3E}">
        <p14:creationId xmlns:p14="http://schemas.microsoft.com/office/powerpoint/2010/main" val="26023759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143C4-6EDF-4742-857C-B4086CD0982E}"/>
              </a:ext>
            </a:extLst>
          </p:cNvPr>
          <p:cNvSpPr>
            <a:spLocks noGrp="1"/>
          </p:cNvSpPr>
          <p:nvPr>
            <p:ph type="title"/>
          </p:nvPr>
        </p:nvSpPr>
        <p:spPr/>
        <p:txBody>
          <a:bodyPr>
            <a:noAutofit/>
          </a:bodyPr>
          <a:lstStyle/>
          <a:p>
            <a:pPr algn="ctr"/>
            <a:r>
              <a:rPr lang="en-US" sz="4000" dirty="0"/>
              <a:t>State, Local Lodge &amp; District MNPL’s Endorse non-federal candidates </a:t>
            </a:r>
          </a:p>
        </p:txBody>
      </p:sp>
      <p:sp>
        <p:nvSpPr>
          <p:cNvPr id="3" name="TextBox 2">
            <a:extLst>
              <a:ext uri="{FF2B5EF4-FFF2-40B4-BE49-F238E27FC236}">
                <a16:creationId xmlns:a16="http://schemas.microsoft.com/office/drawing/2014/main" id="{9C103816-557C-4BFF-AAE9-FF1CC0C389EE}"/>
              </a:ext>
            </a:extLst>
          </p:cNvPr>
          <p:cNvSpPr txBox="1"/>
          <p:nvPr/>
        </p:nvSpPr>
        <p:spPr>
          <a:xfrm>
            <a:off x="5651500" y="1837765"/>
            <a:ext cx="5431183" cy="3416320"/>
          </a:xfrm>
          <a:prstGeom prst="rect">
            <a:avLst/>
          </a:prstGeom>
          <a:noFill/>
        </p:spPr>
        <p:txBody>
          <a:bodyPr wrap="square" rtlCol="0">
            <a:spAutoFit/>
          </a:bodyPr>
          <a:lstStyle/>
          <a:p>
            <a:r>
              <a:rPr lang="en-US" sz="3600" dirty="0"/>
              <a:t>The authority to make endorsements for </a:t>
            </a:r>
          </a:p>
          <a:p>
            <a:r>
              <a:rPr lang="en-US" sz="3600" dirty="0"/>
              <a:t>office other than Congress rest with the </a:t>
            </a:r>
          </a:p>
          <a:p>
            <a:r>
              <a:rPr lang="en-US" sz="3600" dirty="0"/>
              <a:t>established State, District or Local Lodge MNPL’s.</a:t>
            </a:r>
          </a:p>
        </p:txBody>
      </p:sp>
      <p:pic>
        <p:nvPicPr>
          <p:cNvPr id="5" name="Picture 4">
            <a:extLst>
              <a:ext uri="{FF2B5EF4-FFF2-40B4-BE49-F238E27FC236}">
                <a16:creationId xmlns:a16="http://schemas.microsoft.com/office/drawing/2014/main" id="{6253CF03-C30D-41E4-9192-4DCD5EEA58D7}"/>
              </a:ext>
            </a:extLst>
          </p:cNvPr>
          <p:cNvPicPr>
            <a:picLocks noChangeAspect="1"/>
          </p:cNvPicPr>
          <p:nvPr/>
        </p:nvPicPr>
        <p:blipFill>
          <a:blip r:embed="rId2"/>
          <a:stretch>
            <a:fillRect/>
          </a:stretch>
        </p:blipFill>
        <p:spPr>
          <a:xfrm>
            <a:off x="1142207" y="2235836"/>
            <a:ext cx="4052888" cy="2697013"/>
          </a:xfrm>
          <a:prstGeom prst="rect">
            <a:avLst/>
          </a:prstGeom>
        </p:spPr>
      </p:pic>
      <p:sp>
        <p:nvSpPr>
          <p:cNvPr id="4" name="TextBox 3">
            <a:extLst>
              <a:ext uri="{FF2B5EF4-FFF2-40B4-BE49-F238E27FC236}">
                <a16:creationId xmlns:a16="http://schemas.microsoft.com/office/drawing/2014/main" id="{DF4F9C65-A54D-42D1-A31C-6F12C815C6BC}"/>
              </a:ext>
            </a:extLst>
          </p:cNvPr>
          <p:cNvSpPr txBox="1"/>
          <p:nvPr/>
        </p:nvSpPr>
        <p:spPr>
          <a:xfrm>
            <a:off x="11269295" y="5812972"/>
            <a:ext cx="421910" cy="369332"/>
          </a:xfrm>
          <a:prstGeom prst="rect">
            <a:avLst/>
          </a:prstGeom>
          <a:noFill/>
        </p:spPr>
        <p:txBody>
          <a:bodyPr wrap="none" rtlCol="0">
            <a:spAutoFit/>
          </a:bodyPr>
          <a:lstStyle/>
          <a:p>
            <a:r>
              <a:rPr lang="en-US" dirty="0">
                <a:solidFill>
                  <a:srgbClr val="FFFF00"/>
                </a:solidFill>
              </a:rPr>
              <a:t>23</a:t>
            </a:r>
          </a:p>
        </p:txBody>
      </p:sp>
    </p:spTree>
    <p:extLst>
      <p:ext uri="{BB962C8B-B14F-4D97-AF65-F5344CB8AC3E}">
        <p14:creationId xmlns:p14="http://schemas.microsoft.com/office/powerpoint/2010/main" val="3130379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466A41-A01B-4080-AB2D-B5A233AE62CA}"/>
              </a:ext>
            </a:extLst>
          </p:cNvPr>
          <p:cNvSpPr>
            <a:spLocks noGrp="1"/>
          </p:cNvSpPr>
          <p:nvPr>
            <p:ph type="title"/>
          </p:nvPr>
        </p:nvSpPr>
        <p:spPr/>
        <p:txBody>
          <a:bodyPr>
            <a:normAutofit/>
          </a:bodyPr>
          <a:lstStyle/>
          <a:p>
            <a:pPr algn="ctr"/>
            <a:r>
              <a:rPr lang="en-US" sz="3600" dirty="0"/>
              <a:t>Iamaw convention or executive council endorse candidates for president</a:t>
            </a:r>
          </a:p>
        </p:txBody>
      </p:sp>
      <p:sp>
        <p:nvSpPr>
          <p:cNvPr id="3" name="TextBox 2">
            <a:extLst>
              <a:ext uri="{FF2B5EF4-FFF2-40B4-BE49-F238E27FC236}">
                <a16:creationId xmlns:a16="http://schemas.microsoft.com/office/drawing/2014/main" id="{D6904AE5-CC31-4A84-8265-15C74AE55020}"/>
              </a:ext>
            </a:extLst>
          </p:cNvPr>
          <p:cNvSpPr txBox="1"/>
          <p:nvPr/>
        </p:nvSpPr>
        <p:spPr>
          <a:xfrm>
            <a:off x="482601" y="1626423"/>
            <a:ext cx="5587999" cy="3785652"/>
          </a:xfrm>
          <a:prstGeom prst="rect">
            <a:avLst/>
          </a:prstGeom>
          <a:noFill/>
        </p:spPr>
        <p:txBody>
          <a:bodyPr wrap="square" rtlCol="0">
            <a:spAutoFit/>
          </a:bodyPr>
          <a:lstStyle/>
          <a:p>
            <a:r>
              <a:rPr lang="en-US" sz="4000" dirty="0"/>
              <a:t>Recommendations for U.S. President </a:t>
            </a:r>
          </a:p>
          <a:p>
            <a:r>
              <a:rPr lang="en-US" sz="4000" dirty="0"/>
              <a:t>and Vice President rest with the </a:t>
            </a:r>
          </a:p>
          <a:p>
            <a:r>
              <a:rPr lang="en-US" sz="4000" dirty="0"/>
              <a:t>IAMAW Convention or Executive Council. </a:t>
            </a:r>
          </a:p>
        </p:txBody>
      </p:sp>
      <p:pic>
        <p:nvPicPr>
          <p:cNvPr id="5" name="Picture 4">
            <a:extLst>
              <a:ext uri="{FF2B5EF4-FFF2-40B4-BE49-F238E27FC236}">
                <a16:creationId xmlns:a16="http://schemas.microsoft.com/office/drawing/2014/main" id="{44EE4FE6-3F75-4D1B-A49A-2EF00BE4C69C}"/>
              </a:ext>
            </a:extLst>
          </p:cNvPr>
          <p:cNvPicPr>
            <a:picLocks noChangeAspect="1"/>
          </p:cNvPicPr>
          <p:nvPr/>
        </p:nvPicPr>
        <p:blipFill>
          <a:blip r:embed="rId2"/>
          <a:stretch>
            <a:fillRect/>
          </a:stretch>
        </p:blipFill>
        <p:spPr>
          <a:xfrm>
            <a:off x="5854535" y="2153184"/>
            <a:ext cx="5228148" cy="2732129"/>
          </a:xfrm>
          <a:prstGeom prst="rect">
            <a:avLst/>
          </a:prstGeom>
        </p:spPr>
      </p:pic>
      <p:sp>
        <p:nvSpPr>
          <p:cNvPr id="4" name="TextBox 3">
            <a:extLst>
              <a:ext uri="{FF2B5EF4-FFF2-40B4-BE49-F238E27FC236}">
                <a16:creationId xmlns:a16="http://schemas.microsoft.com/office/drawing/2014/main" id="{DE20A8F5-77D8-4F31-BF93-76585231A7CC}"/>
              </a:ext>
            </a:extLst>
          </p:cNvPr>
          <p:cNvSpPr txBox="1"/>
          <p:nvPr/>
        </p:nvSpPr>
        <p:spPr>
          <a:xfrm>
            <a:off x="11280710" y="5803641"/>
            <a:ext cx="423514" cy="369332"/>
          </a:xfrm>
          <a:prstGeom prst="rect">
            <a:avLst/>
          </a:prstGeom>
          <a:noFill/>
        </p:spPr>
        <p:txBody>
          <a:bodyPr wrap="none" rtlCol="0">
            <a:spAutoFit/>
          </a:bodyPr>
          <a:lstStyle/>
          <a:p>
            <a:r>
              <a:rPr lang="en-US" dirty="0">
                <a:solidFill>
                  <a:srgbClr val="FFFF00"/>
                </a:solidFill>
              </a:rPr>
              <a:t>24</a:t>
            </a:r>
          </a:p>
        </p:txBody>
      </p:sp>
    </p:spTree>
    <p:extLst>
      <p:ext uri="{BB962C8B-B14F-4D97-AF65-F5344CB8AC3E}">
        <p14:creationId xmlns:p14="http://schemas.microsoft.com/office/powerpoint/2010/main" val="10168917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24218A-AC50-46B4-9725-B56E5A5E71F6}"/>
              </a:ext>
            </a:extLst>
          </p:cNvPr>
          <p:cNvSpPr txBox="1"/>
          <p:nvPr/>
        </p:nvSpPr>
        <p:spPr>
          <a:xfrm>
            <a:off x="293614" y="662730"/>
            <a:ext cx="10981189" cy="4832092"/>
          </a:xfrm>
          <a:prstGeom prst="rect">
            <a:avLst/>
          </a:prstGeom>
          <a:noFill/>
        </p:spPr>
        <p:txBody>
          <a:bodyPr wrap="square" rtlCol="0">
            <a:spAutoFit/>
          </a:bodyPr>
          <a:lstStyle/>
          <a:p>
            <a:r>
              <a:rPr lang="en-US" sz="2400" dirty="0">
                <a:solidFill>
                  <a:srgbClr val="FF0000"/>
                </a:solidFill>
              </a:rPr>
              <a:t>	</a:t>
            </a:r>
            <a:r>
              <a:rPr lang="en-US" sz="2800" dirty="0">
                <a:solidFill>
                  <a:srgbClr val="FF0000"/>
                </a:solidFill>
              </a:rPr>
              <a:t>The national MNPL, </a:t>
            </a:r>
            <a:r>
              <a:rPr lang="en-US" sz="2800" dirty="0"/>
              <a:t>which has its headquarters in Upper Marlboro, Maryland, coordinates efforts with State Councils, District and Local Lodge MNPL’s throughout the country.</a:t>
            </a:r>
          </a:p>
          <a:p>
            <a:endParaRPr lang="en-US" sz="2800" dirty="0"/>
          </a:p>
          <a:p>
            <a:r>
              <a:rPr lang="en-US" sz="2800" dirty="0"/>
              <a:t>	It is the goal of the National MNPL that </a:t>
            </a:r>
            <a:r>
              <a:rPr lang="en-US" sz="2800" dirty="0">
                <a:solidFill>
                  <a:srgbClr val="FF0000"/>
                </a:solidFill>
              </a:rPr>
              <a:t>every District, Local Lodge and State Council</a:t>
            </a:r>
            <a:r>
              <a:rPr lang="en-US" sz="2800" dirty="0"/>
              <a:t> have a permanent working MNPL.</a:t>
            </a:r>
          </a:p>
          <a:p>
            <a:endParaRPr lang="en-US" sz="2800" dirty="0"/>
          </a:p>
          <a:p>
            <a:r>
              <a:rPr lang="en-US" sz="2800" dirty="0"/>
              <a:t>The Executive Committee of the National MNPL is composes of the International President, the General Secretary Treasurer, and the resident General Vice President. The Executive Committee may also appoint a Deputy. </a:t>
            </a:r>
          </a:p>
        </p:txBody>
      </p:sp>
      <p:sp>
        <p:nvSpPr>
          <p:cNvPr id="3" name="TextBox 2">
            <a:extLst>
              <a:ext uri="{FF2B5EF4-FFF2-40B4-BE49-F238E27FC236}">
                <a16:creationId xmlns:a16="http://schemas.microsoft.com/office/drawing/2014/main" id="{9F619560-9250-435C-94BF-51B3641EC90E}"/>
              </a:ext>
            </a:extLst>
          </p:cNvPr>
          <p:cNvSpPr txBox="1"/>
          <p:nvPr/>
        </p:nvSpPr>
        <p:spPr>
          <a:xfrm>
            <a:off x="11274803" y="5794310"/>
            <a:ext cx="423514" cy="369332"/>
          </a:xfrm>
          <a:prstGeom prst="rect">
            <a:avLst/>
          </a:prstGeom>
          <a:noFill/>
        </p:spPr>
        <p:txBody>
          <a:bodyPr wrap="none" rtlCol="0">
            <a:spAutoFit/>
          </a:bodyPr>
          <a:lstStyle/>
          <a:p>
            <a:r>
              <a:rPr lang="en-US" dirty="0">
                <a:solidFill>
                  <a:srgbClr val="FFFF00"/>
                </a:solidFill>
              </a:rPr>
              <a:t>25</a:t>
            </a:r>
          </a:p>
        </p:txBody>
      </p:sp>
    </p:spTree>
    <p:extLst>
      <p:ext uri="{BB962C8B-B14F-4D97-AF65-F5344CB8AC3E}">
        <p14:creationId xmlns:p14="http://schemas.microsoft.com/office/powerpoint/2010/main" val="6482345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4C32641-F3E2-45DA-B1F9-578C57355A3F}"/>
              </a:ext>
            </a:extLst>
          </p:cNvPr>
          <p:cNvSpPr txBox="1"/>
          <p:nvPr/>
        </p:nvSpPr>
        <p:spPr>
          <a:xfrm>
            <a:off x="1307640" y="450936"/>
            <a:ext cx="5160563" cy="5016758"/>
          </a:xfrm>
          <a:prstGeom prst="rect">
            <a:avLst/>
          </a:prstGeom>
          <a:noFill/>
        </p:spPr>
        <p:txBody>
          <a:bodyPr wrap="square" rtlCol="0">
            <a:spAutoFit/>
          </a:bodyPr>
          <a:lstStyle/>
          <a:p>
            <a:r>
              <a:rPr lang="en-US" sz="3200" dirty="0">
                <a:solidFill>
                  <a:srgbClr val="FF0000"/>
                </a:solidFill>
              </a:rPr>
              <a:t>MNPL, also has a National Planning Committee.</a:t>
            </a:r>
            <a:r>
              <a:rPr lang="en-US" sz="3200" dirty="0"/>
              <a:t> Each General Vice President in the U.S. nominates members for the National Planning Committee,  the Executive Committee approves the nominations, and the International President appoints the members</a:t>
            </a:r>
          </a:p>
        </p:txBody>
      </p:sp>
      <p:sp>
        <p:nvSpPr>
          <p:cNvPr id="3" name="Rectangle 2">
            <a:extLst>
              <a:ext uri="{FF2B5EF4-FFF2-40B4-BE49-F238E27FC236}">
                <a16:creationId xmlns:a16="http://schemas.microsoft.com/office/drawing/2014/main" id="{B702B2AC-23E6-4B75-AB1B-D47E445A1956}"/>
              </a:ext>
            </a:extLst>
          </p:cNvPr>
          <p:cNvSpPr/>
          <p:nvPr/>
        </p:nvSpPr>
        <p:spPr>
          <a:xfrm>
            <a:off x="7998982" y="911678"/>
            <a:ext cx="1544880" cy="830997"/>
          </a:xfrm>
          <a:prstGeom prst="rect">
            <a:avLst/>
          </a:prstGeom>
          <a:solidFill>
            <a:srgbClr val="0070C0"/>
          </a:solidFill>
        </p:spPr>
        <p:txBody>
          <a:bodyPr wrap="square">
            <a:spAutoFit/>
          </a:bodyPr>
          <a:lstStyle/>
          <a:p>
            <a:pPr algn="ctr"/>
            <a:r>
              <a:rPr lang="en-US" sz="4800" dirty="0">
                <a:solidFill>
                  <a:schemeClr val="bg1"/>
                </a:solidFill>
              </a:rPr>
              <a:t>MNPL</a:t>
            </a:r>
          </a:p>
        </p:txBody>
      </p:sp>
      <p:pic>
        <p:nvPicPr>
          <p:cNvPr id="5" name="Picture 4">
            <a:extLst>
              <a:ext uri="{FF2B5EF4-FFF2-40B4-BE49-F238E27FC236}">
                <a16:creationId xmlns:a16="http://schemas.microsoft.com/office/drawing/2014/main" id="{F8656BF0-BFAC-41D5-BDDC-D380BF4E5713}"/>
              </a:ext>
            </a:extLst>
          </p:cNvPr>
          <p:cNvPicPr>
            <a:picLocks noChangeAspect="1"/>
          </p:cNvPicPr>
          <p:nvPr/>
        </p:nvPicPr>
        <p:blipFill>
          <a:blip r:embed="rId2"/>
          <a:stretch>
            <a:fillRect/>
          </a:stretch>
        </p:blipFill>
        <p:spPr>
          <a:xfrm>
            <a:off x="7079820" y="867596"/>
            <a:ext cx="919162" cy="919162"/>
          </a:xfrm>
          <a:prstGeom prst="rect">
            <a:avLst/>
          </a:prstGeom>
        </p:spPr>
      </p:pic>
      <p:sp>
        <p:nvSpPr>
          <p:cNvPr id="6" name="TextBox 5">
            <a:extLst>
              <a:ext uri="{FF2B5EF4-FFF2-40B4-BE49-F238E27FC236}">
                <a16:creationId xmlns:a16="http://schemas.microsoft.com/office/drawing/2014/main" id="{5C5DF3D7-EDE9-4720-8376-5E7080397436}"/>
              </a:ext>
            </a:extLst>
          </p:cNvPr>
          <p:cNvSpPr txBox="1"/>
          <p:nvPr/>
        </p:nvSpPr>
        <p:spPr>
          <a:xfrm>
            <a:off x="7079820" y="1986029"/>
            <a:ext cx="2464042" cy="2677656"/>
          </a:xfrm>
          <a:prstGeom prst="rect">
            <a:avLst/>
          </a:prstGeom>
          <a:noFill/>
        </p:spPr>
        <p:txBody>
          <a:bodyPr wrap="square" rtlCol="0">
            <a:spAutoFit/>
          </a:bodyPr>
          <a:lstStyle/>
          <a:p>
            <a:r>
              <a:rPr lang="en-US" sz="2400" dirty="0"/>
              <a:t>It is the goal of the National MNPL that every Local Lodge, District, and State Council have a permanent working MNPL.</a:t>
            </a:r>
          </a:p>
        </p:txBody>
      </p:sp>
      <p:sp>
        <p:nvSpPr>
          <p:cNvPr id="4" name="TextBox 3">
            <a:extLst>
              <a:ext uri="{FF2B5EF4-FFF2-40B4-BE49-F238E27FC236}">
                <a16:creationId xmlns:a16="http://schemas.microsoft.com/office/drawing/2014/main" id="{A56C2F6F-7769-4F91-B916-C2DEBA37B043}"/>
              </a:ext>
            </a:extLst>
          </p:cNvPr>
          <p:cNvSpPr txBox="1"/>
          <p:nvPr/>
        </p:nvSpPr>
        <p:spPr>
          <a:xfrm>
            <a:off x="11215396" y="5794310"/>
            <a:ext cx="425116" cy="369332"/>
          </a:xfrm>
          <a:prstGeom prst="rect">
            <a:avLst/>
          </a:prstGeom>
          <a:noFill/>
        </p:spPr>
        <p:txBody>
          <a:bodyPr wrap="none" rtlCol="0">
            <a:spAutoFit/>
          </a:bodyPr>
          <a:lstStyle/>
          <a:p>
            <a:r>
              <a:rPr lang="en-US" dirty="0">
                <a:solidFill>
                  <a:srgbClr val="FFFF00"/>
                </a:solidFill>
              </a:rPr>
              <a:t>26</a:t>
            </a:r>
          </a:p>
        </p:txBody>
      </p:sp>
    </p:spTree>
    <p:extLst>
      <p:ext uri="{BB962C8B-B14F-4D97-AF65-F5344CB8AC3E}">
        <p14:creationId xmlns:p14="http://schemas.microsoft.com/office/powerpoint/2010/main" val="7925463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26BAAD7-E8C9-4C25-ADCC-601D3B0CB39C}"/>
              </a:ext>
            </a:extLst>
          </p:cNvPr>
          <p:cNvSpPr txBox="1"/>
          <p:nvPr/>
        </p:nvSpPr>
        <p:spPr>
          <a:xfrm flipH="1">
            <a:off x="916903" y="3056586"/>
            <a:ext cx="9465972" cy="2246769"/>
          </a:xfrm>
          <a:prstGeom prst="rect">
            <a:avLst/>
          </a:prstGeom>
          <a:noFill/>
        </p:spPr>
        <p:txBody>
          <a:bodyPr wrap="square" rtlCol="0">
            <a:spAutoFit/>
          </a:bodyPr>
          <a:lstStyle/>
          <a:p>
            <a:r>
              <a:rPr lang="en-US" sz="2800" dirty="0"/>
              <a:t>The national Planning Committee meets yearly to review the past year’s activities and chart the next year’s programs and policies.</a:t>
            </a:r>
          </a:p>
          <a:p>
            <a:r>
              <a:rPr lang="en-US" sz="2800" dirty="0"/>
              <a:t>A joint meeting of the IAMAW Executive Council is held before final approval of the recommendations.</a:t>
            </a:r>
          </a:p>
        </p:txBody>
      </p:sp>
      <p:pic>
        <p:nvPicPr>
          <p:cNvPr id="4" name="Picture 3">
            <a:extLst>
              <a:ext uri="{FF2B5EF4-FFF2-40B4-BE49-F238E27FC236}">
                <a16:creationId xmlns:a16="http://schemas.microsoft.com/office/drawing/2014/main" id="{EB8E5557-D519-4C23-8D0A-9C2FE9DCE12F}"/>
              </a:ext>
            </a:extLst>
          </p:cNvPr>
          <p:cNvPicPr>
            <a:picLocks noChangeAspect="1"/>
          </p:cNvPicPr>
          <p:nvPr/>
        </p:nvPicPr>
        <p:blipFill>
          <a:blip r:embed="rId2"/>
          <a:stretch>
            <a:fillRect/>
          </a:stretch>
        </p:blipFill>
        <p:spPr>
          <a:xfrm>
            <a:off x="2257401" y="265245"/>
            <a:ext cx="6784975" cy="2524641"/>
          </a:xfrm>
          <a:prstGeom prst="rect">
            <a:avLst/>
          </a:prstGeom>
        </p:spPr>
      </p:pic>
      <p:sp>
        <p:nvSpPr>
          <p:cNvPr id="3" name="TextBox 2">
            <a:extLst>
              <a:ext uri="{FF2B5EF4-FFF2-40B4-BE49-F238E27FC236}">
                <a16:creationId xmlns:a16="http://schemas.microsoft.com/office/drawing/2014/main" id="{FF5B0C9D-52AA-444E-A6B0-C52A30DFB782}"/>
              </a:ext>
            </a:extLst>
          </p:cNvPr>
          <p:cNvSpPr txBox="1"/>
          <p:nvPr/>
        </p:nvSpPr>
        <p:spPr>
          <a:xfrm>
            <a:off x="11178074" y="5803640"/>
            <a:ext cx="389850" cy="369332"/>
          </a:xfrm>
          <a:prstGeom prst="rect">
            <a:avLst/>
          </a:prstGeom>
          <a:noFill/>
        </p:spPr>
        <p:txBody>
          <a:bodyPr wrap="none" rtlCol="0">
            <a:spAutoFit/>
          </a:bodyPr>
          <a:lstStyle/>
          <a:p>
            <a:r>
              <a:rPr lang="en-US" dirty="0">
                <a:solidFill>
                  <a:srgbClr val="FFFF00"/>
                </a:solidFill>
              </a:rPr>
              <a:t>27</a:t>
            </a:r>
          </a:p>
        </p:txBody>
      </p:sp>
    </p:spTree>
    <p:extLst>
      <p:ext uri="{BB962C8B-B14F-4D97-AF65-F5344CB8AC3E}">
        <p14:creationId xmlns:p14="http://schemas.microsoft.com/office/powerpoint/2010/main" val="1822835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B9DDB57C-6866-4A1A-A463-C345E38562DA}"/>
              </a:ext>
            </a:extLst>
          </p:cNvPr>
          <p:cNvPicPr>
            <a:picLocks noGrp="1" noChangeAspect="1"/>
          </p:cNvPicPr>
          <p:nvPr>
            <p:ph type="pic" idx="1"/>
          </p:nvPr>
        </p:nvPicPr>
        <p:blipFill>
          <a:blip r:embed="rId2"/>
          <a:srcRect l="26302" r="26302"/>
          <a:stretch>
            <a:fillRect/>
          </a:stretch>
        </p:blipFill>
        <p:spPr>
          <a:xfrm>
            <a:off x="7596662" y="448437"/>
            <a:ext cx="3598146" cy="4796381"/>
          </a:xfrm>
        </p:spPr>
      </p:pic>
      <p:sp>
        <p:nvSpPr>
          <p:cNvPr id="4" name="Text Placeholder 3">
            <a:extLst>
              <a:ext uri="{FF2B5EF4-FFF2-40B4-BE49-F238E27FC236}">
                <a16:creationId xmlns:a16="http://schemas.microsoft.com/office/drawing/2014/main" id="{38495CB6-40B7-455B-9D91-96E65572B375}"/>
              </a:ext>
            </a:extLst>
          </p:cNvPr>
          <p:cNvSpPr>
            <a:spLocks noGrp="1"/>
          </p:cNvSpPr>
          <p:nvPr>
            <p:ph type="body" sz="half" idx="2"/>
          </p:nvPr>
        </p:nvSpPr>
        <p:spPr>
          <a:xfrm>
            <a:off x="838200" y="2230684"/>
            <a:ext cx="6129402" cy="3014134"/>
          </a:xfrm>
        </p:spPr>
        <p:txBody>
          <a:bodyPr>
            <a:normAutofit fontScale="47500" lnSpcReduction="20000"/>
          </a:bodyPr>
          <a:lstStyle/>
          <a:p>
            <a:r>
              <a:rPr lang="en-US" sz="9300" dirty="0"/>
              <a:t>What you should know about the MNPL and how it affects your job, your union and your future.</a:t>
            </a:r>
          </a:p>
          <a:p>
            <a:endParaRPr lang="en-US" dirty="0"/>
          </a:p>
        </p:txBody>
      </p:sp>
      <p:pic>
        <p:nvPicPr>
          <p:cNvPr id="3" name="Picture 2">
            <a:extLst>
              <a:ext uri="{FF2B5EF4-FFF2-40B4-BE49-F238E27FC236}">
                <a16:creationId xmlns:a16="http://schemas.microsoft.com/office/drawing/2014/main" id="{53223BB6-58C8-4389-9D81-BF72A1D42AEB}"/>
              </a:ext>
            </a:extLst>
          </p:cNvPr>
          <p:cNvPicPr>
            <a:picLocks noChangeAspect="1"/>
          </p:cNvPicPr>
          <p:nvPr/>
        </p:nvPicPr>
        <p:blipFill>
          <a:blip r:embed="rId3"/>
          <a:stretch>
            <a:fillRect/>
          </a:stretch>
        </p:blipFill>
        <p:spPr>
          <a:xfrm>
            <a:off x="993983" y="448437"/>
            <a:ext cx="5817836" cy="1474026"/>
          </a:xfrm>
          <a:prstGeom prst="rect">
            <a:avLst/>
          </a:prstGeom>
        </p:spPr>
      </p:pic>
      <p:sp>
        <p:nvSpPr>
          <p:cNvPr id="2" name="TextBox 1">
            <a:extLst>
              <a:ext uri="{FF2B5EF4-FFF2-40B4-BE49-F238E27FC236}">
                <a16:creationId xmlns:a16="http://schemas.microsoft.com/office/drawing/2014/main" id="{67441CC2-7CE1-46F3-AD38-58E55B9914D7}"/>
              </a:ext>
            </a:extLst>
          </p:cNvPr>
          <p:cNvSpPr txBox="1"/>
          <p:nvPr/>
        </p:nvSpPr>
        <p:spPr>
          <a:xfrm>
            <a:off x="11389999" y="5839678"/>
            <a:ext cx="272832" cy="369332"/>
          </a:xfrm>
          <a:prstGeom prst="rect">
            <a:avLst/>
          </a:prstGeom>
          <a:noFill/>
        </p:spPr>
        <p:txBody>
          <a:bodyPr wrap="none" rtlCol="0">
            <a:spAutoFit/>
          </a:bodyPr>
          <a:lstStyle/>
          <a:p>
            <a:r>
              <a:rPr lang="en-US" dirty="0">
                <a:solidFill>
                  <a:srgbClr val="FFFF00"/>
                </a:solidFill>
              </a:rPr>
              <a:t>1</a:t>
            </a:r>
          </a:p>
        </p:txBody>
      </p:sp>
    </p:spTree>
    <p:extLst>
      <p:ext uri="{BB962C8B-B14F-4D97-AF65-F5344CB8AC3E}">
        <p14:creationId xmlns:p14="http://schemas.microsoft.com/office/powerpoint/2010/main" val="32165885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9FC5B-CA3D-4202-9F70-CCF4CD134E25}"/>
              </a:ext>
            </a:extLst>
          </p:cNvPr>
          <p:cNvSpPr>
            <a:spLocks noGrp="1"/>
          </p:cNvSpPr>
          <p:nvPr>
            <p:ph type="title"/>
          </p:nvPr>
        </p:nvSpPr>
        <p:spPr>
          <a:xfrm>
            <a:off x="717991" y="181770"/>
            <a:ext cx="10396882" cy="1151965"/>
          </a:xfrm>
        </p:spPr>
        <p:txBody>
          <a:bodyPr/>
          <a:lstStyle/>
          <a:p>
            <a:pPr algn="ctr"/>
            <a:r>
              <a:rPr lang="en-US" u="sng" dirty="0"/>
              <a:t>How to join the mnpl</a:t>
            </a:r>
          </a:p>
        </p:txBody>
      </p:sp>
      <p:sp>
        <p:nvSpPr>
          <p:cNvPr id="3" name="TextBox 2">
            <a:extLst>
              <a:ext uri="{FF2B5EF4-FFF2-40B4-BE49-F238E27FC236}">
                <a16:creationId xmlns:a16="http://schemas.microsoft.com/office/drawing/2014/main" id="{826F5EF0-D1BA-480F-A5E0-54CD7B7379BA}"/>
              </a:ext>
            </a:extLst>
          </p:cNvPr>
          <p:cNvSpPr txBox="1"/>
          <p:nvPr/>
        </p:nvSpPr>
        <p:spPr>
          <a:xfrm>
            <a:off x="717991" y="3433971"/>
            <a:ext cx="10155583" cy="1938992"/>
          </a:xfrm>
          <a:prstGeom prst="rect">
            <a:avLst/>
          </a:prstGeom>
          <a:noFill/>
        </p:spPr>
        <p:txBody>
          <a:bodyPr wrap="square" rtlCol="0">
            <a:spAutoFit/>
          </a:bodyPr>
          <a:lstStyle/>
          <a:p>
            <a:endParaRPr lang="en-US" sz="3600" dirty="0"/>
          </a:p>
          <a:p>
            <a:pPr algn="ctr"/>
            <a:r>
              <a:rPr lang="en-US" sz="2800" dirty="0"/>
              <a:t>We encourage every IAMAW member to become a sponsoring member of the MNPL and participate in the political process. Our jobs, our futures and our union depends on it</a:t>
            </a:r>
          </a:p>
        </p:txBody>
      </p:sp>
      <p:pic>
        <p:nvPicPr>
          <p:cNvPr id="5" name="Picture 4">
            <a:extLst>
              <a:ext uri="{FF2B5EF4-FFF2-40B4-BE49-F238E27FC236}">
                <a16:creationId xmlns:a16="http://schemas.microsoft.com/office/drawing/2014/main" id="{DBCCA4CA-000A-414F-9764-2DBB7D283F57}"/>
              </a:ext>
            </a:extLst>
          </p:cNvPr>
          <p:cNvPicPr>
            <a:picLocks noChangeAspect="1"/>
          </p:cNvPicPr>
          <p:nvPr/>
        </p:nvPicPr>
        <p:blipFill>
          <a:blip r:embed="rId2"/>
          <a:stretch>
            <a:fillRect/>
          </a:stretch>
        </p:blipFill>
        <p:spPr>
          <a:xfrm>
            <a:off x="1807982" y="1837765"/>
            <a:ext cx="7975600" cy="2088538"/>
          </a:xfrm>
          <a:prstGeom prst="rect">
            <a:avLst/>
          </a:prstGeom>
        </p:spPr>
      </p:pic>
      <p:sp>
        <p:nvSpPr>
          <p:cNvPr id="6" name="TextBox 5">
            <a:extLst>
              <a:ext uri="{FF2B5EF4-FFF2-40B4-BE49-F238E27FC236}">
                <a16:creationId xmlns:a16="http://schemas.microsoft.com/office/drawing/2014/main" id="{7A1AD82A-CE70-480A-A249-A964043D0147}"/>
              </a:ext>
            </a:extLst>
          </p:cNvPr>
          <p:cNvSpPr txBox="1"/>
          <p:nvPr/>
        </p:nvSpPr>
        <p:spPr>
          <a:xfrm>
            <a:off x="344394" y="1093308"/>
            <a:ext cx="11144076" cy="984885"/>
          </a:xfrm>
          <a:prstGeom prst="rect">
            <a:avLst/>
          </a:prstGeom>
          <a:noFill/>
        </p:spPr>
        <p:txBody>
          <a:bodyPr wrap="none" rtlCol="0">
            <a:spAutoFit/>
          </a:bodyPr>
          <a:lstStyle/>
          <a:p>
            <a:r>
              <a:rPr lang="en-US" sz="4000" dirty="0">
                <a:solidFill>
                  <a:srgbClr val="0070C0"/>
                </a:solidFill>
              </a:rPr>
              <a:t>The MNPL needs every IAMAW member to participate</a:t>
            </a:r>
          </a:p>
          <a:p>
            <a:endParaRPr lang="en-US" dirty="0"/>
          </a:p>
        </p:txBody>
      </p:sp>
      <p:sp>
        <p:nvSpPr>
          <p:cNvPr id="4" name="TextBox 3">
            <a:extLst>
              <a:ext uri="{FF2B5EF4-FFF2-40B4-BE49-F238E27FC236}">
                <a16:creationId xmlns:a16="http://schemas.microsoft.com/office/drawing/2014/main" id="{92CD88A7-D082-40A3-A581-287B786AE34C}"/>
              </a:ext>
            </a:extLst>
          </p:cNvPr>
          <p:cNvSpPr txBox="1"/>
          <p:nvPr/>
        </p:nvSpPr>
        <p:spPr>
          <a:xfrm>
            <a:off x="11181485" y="5794311"/>
            <a:ext cx="423514" cy="369332"/>
          </a:xfrm>
          <a:prstGeom prst="rect">
            <a:avLst/>
          </a:prstGeom>
          <a:noFill/>
        </p:spPr>
        <p:txBody>
          <a:bodyPr wrap="none" rtlCol="0">
            <a:spAutoFit/>
          </a:bodyPr>
          <a:lstStyle/>
          <a:p>
            <a:r>
              <a:rPr lang="en-US" dirty="0">
                <a:solidFill>
                  <a:srgbClr val="FFFF00"/>
                </a:solidFill>
              </a:rPr>
              <a:t>28</a:t>
            </a:r>
          </a:p>
        </p:txBody>
      </p:sp>
    </p:spTree>
    <p:extLst>
      <p:ext uri="{BB962C8B-B14F-4D97-AF65-F5344CB8AC3E}">
        <p14:creationId xmlns:p14="http://schemas.microsoft.com/office/powerpoint/2010/main" val="26197924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1495994-2079-4598-81A0-DA9EC192FA96}"/>
              </a:ext>
            </a:extLst>
          </p:cNvPr>
          <p:cNvPicPr>
            <a:picLocks noChangeAspect="1"/>
          </p:cNvPicPr>
          <p:nvPr/>
        </p:nvPicPr>
        <p:blipFill>
          <a:blip r:embed="rId2"/>
          <a:stretch>
            <a:fillRect/>
          </a:stretch>
        </p:blipFill>
        <p:spPr>
          <a:xfrm>
            <a:off x="1224757" y="924718"/>
            <a:ext cx="896143" cy="896143"/>
          </a:xfrm>
          <a:prstGeom prst="rect">
            <a:avLst/>
          </a:prstGeom>
        </p:spPr>
      </p:pic>
      <p:pic>
        <p:nvPicPr>
          <p:cNvPr id="4" name="Picture 3">
            <a:extLst>
              <a:ext uri="{FF2B5EF4-FFF2-40B4-BE49-F238E27FC236}">
                <a16:creationId xmlns:a16="http://schemas.microsoft.com/office/drawing/2014/main" id="{36E332DC-5CF9-49A6-A287-40F52716FB95}"/>
              </a:ext>
            </a:extLst>
          </p:cNvPr>
          <p:cNvPicPr>
            <a:picLocks noChangeAspect="1"/>
          </p:cNvPicPr>
          <p:nvPr/>
        </p:nvPicPr>
        <p:blipFill>
          <a:blip r:embed="rId2"/>
          <a:stretch>
            <a:fillRect/>
          </a:stretch>
        </p:blipFill>
        <p:spPr>
          <a:xfrm>
            <a:off x="1224757" y="2044700"/>
            <a:ext cx="898524" cy="898524"/>
          </a:xfrm>
          <a:prstGeom prst="rect">
            <a:avLst/>
          </a:prstGeom>
        </p:spPr>
      </p:pic>
      <p:pic>
        <p:nvPicPr>
          <p:cNvPr id="5" name="Picture 4">
            <a:extLst>
              <a:ext uri="{FF2B5EF4-FFF2-40B4-BE49-F238E27FC236}">
                <a16:creationId xmlns:a16="http://schemas.microsoft.com/office/drawing/2014/main" id="{054BAC7D-BEF1-4CF6-9D6C-A02415D2402E}"/>
              </a:ext>
            </a:extLst>
          </p:cNvPr>
          <p:cNvPicPr>
            <a:picLocks noChangeAspect="1"/>
          </p:cNvPicPr>
          <p:nvPr/>
        </p:nvPicPr>
        <p:blipFill>
          <a:blip r:embed="rId2"/>
          <a:stretch>
            <a:fillRect/>
          </a:stretch>
        </p:blipFill>
        <p:spPr>
          <a:xfrm>
            <a:off x="1230314" y="3167063"/>
            <a:ext cx="890586" cy="890586"/>
          </a:xfrm>
          <a:prstGeom prst="rect">
            <a:avLst/>
          </a:prstGeom>
        </p:spPr>
      </p:pic>
      <p:sp>
        <p:nvSpPr>
          <p:cNvPr id="6" name="TextBox 5">
            <a:extLst>
              <a:ext uri="{FF2B5EF4-FFF2-40B4-BE49-F238E27FC236}">
                <a16:creationId xmlns:a16="http://schemas.microsoft.com/office/drawing/2014/main" id="{DB8731C2-27D3-4AC5-AB11-8EFB86313547}"/>
              </a:ext>
            </a:extLst>
          </p:cNvPr>
          <p:cNvSpPr txBox="1"/>
          <p:nvPr/>
        </p:nvSpPr>
        <p:spPr>
          <a:xfrm>
            <a:off x="520700" y="4724400"/>
            <a:ext cx="11075340" cy="523220"/>
          </a:xfrm>
          <a:prstGeom prst="rect">
            <a:avLst/>
          </a:prstGeom>
          <a:noFill/>
        </p:spPr>
        <p:txBody>
          <a:bodyPr wrap="none" rtlCol="0">
            <a:spAutoFit/>
          </a:bodyPr>
          <a:lstStyle/>
          <a:p>
            <a:r>
              <a:rPr lang="en-US" sz="2800" dirty="0">
                <a:solidFill>
                  <a:srgbClr val="0070C0"/>
                </a:solidFill>
              </a:rPr>
              <a:t>You can help guarantee a secure future for your family by joining the MNPL.</a:t>
            </a:r>
          </a:p>
        </p:txBody>
      </p:sp>
      <p:sp>
        <p:nvSpPr>
          <p:cNvPr id="7" name="TextBox 6">
            <a:extLst>
              <a:ext uri="{FF2B5EF4-FFF2-40B4-BE49-F238E27FC236}">
                <a16:creationId xmlns:a16="http://schemas.microsoft.com/office/drawing/2014/main" id="{D6D2FC69-D026-4CB2-AB4F-E7A9E6DBC397}"/>
              </a:ext>
            </a:extLst>
          </p:cNvPr>
          <p:cNvSpPr txBox="1"/>
          <p:nvPr/>
        </p:nvSpPr>
        <p:spPr>
          <a:xfrm>
            <a:off x="2327565" y="895735"/>
            <a:ext cx="7658100" cy="954107"/>
          </a:xfrm>
          <a:prstGeom prst="rect">
            <a:avLst/>
          </a:prstGeom>
          <a:noFill/>
        </p:spPr>
        <p:txBody>
          <a:bodyPr wrap="square" rtlCol="0">
            <a:spAutoFit/>
          </a:bodyPr>
          <a:lstStyle/>
          <a:p>
            <a:r>
              <a:rPr lang="en-US" sz="2800" dirty="0"/>
              <a:t>You need to participate in the MNPL and become a sponsoring member.</a:t>
            </a:r>
          </a:p>
        </p:txBody>
      </p:sp>
      <p:sp>
        <p:nvSpPr>
          <p:cNvPr id="8" name="TextBox 7">
            <a:extLst>
              <a:ext uri="{FF2B5EF4-FFF2-40B4-BE49-F238E27FC236}">
                <a16:creationId xmlns:a16="http://schemas.microsoft.com/office/drawing/2014/main" id="{BF2704D8-D8FB-4E0F-9177-EB864D0342DC}"/>
              </a:ext>
            </a:extLst>
          </p:cNvPr>
          <p:cNvSpPr txBox="1"/>
          <p:nvPr/>
        </p:nvSpPr>
        <p:spPr>
          <a:xfrm>
            <a:off x="2467265" y="2016908"/>
            <a:ext cx="7565735" cy="954107"/>
          </a:xfrm>
          <a:prstGeom prst="rect">
            <a:avLst/>
          </a:prstGeom>
          <a:noFill/>
        </p:spPr>
        <p:txBody>
          <a:bodyPr wrap="square" rtlCol="0">
            <a:spAutoFit/>
          </a:bodyPr>
          <a:lstStyle/>
          <a:p>
            <a:r>
              <a:rPr lang="en-US" sz="2800" dirty="0"/>
              <a:t>You can become a sponsoring member with a minimum contribution of only $25.00 yearly</a:t>
            </a:r>
          </a:p>
        </p:txBody>
      </p:sp>
      <p:sp>
        <p:nvSpPr>
          <p:cNvPr id="11" name="Rectangle 10">
            <a:extLst>
              <a:ext uri="{FF2B5EF4-FFF2-40B4-BE49-F238E27FC236}">
                <a16:creationId xmlns:a16="http://schemas.microsoft.com/office/drawing/2014/main" id="{698B6965-0A94-494C-994D-B25B3554D17E}"/>
              </a:ext>
            </a:extLst>
          </p:cNvPr>
          <p:cNvSpPr/>
          <p:nvPr/>
        </p:nvSpPr>
        <p:spPr>
          <a:xfrm>
            <a:off x="2467265" y="3006029"/>
            <a:ext cx="7565735" cy="1384995"/>
          </a:xfrm>
          <a:prstGeom prst="rect">
            <a:avLst/>
          </a:prstGeom>
        </p:spPr>
        <p:txBody>
          <a:bodyPr wrap="square">
            <a:spAutoFit/>
          </a:bodyPr>
          <a:lstStyle/>
          <a:p>
            <a:r>
              <a:rPr lang="en-US" sz="2800" dirty="0"/>
              <a:t>If your contract offers a provision to have an MNPL contribution deducted automatically, please, take advantage of it.</a:t>
            </a:r>
          </a:p>
        </p:txBody>
      </p:sp>
      <p:sp>
        <p:nvSpPr>
          <p:cNvPr id="2" name="TextBox 1">
            <a:extLst>
              <a:ext uri="{FF2B5EF4-FFF2-40B4-BE49-F238E27FC236}">
                <a16:creationId xmlns:a16="http://schemas.microsoft.com/office/drawing/2014/main" id="{E35593D9-D2EE-4240-ABAC-DAC845924BEB}"/>
              </a:ext>
            </a:extLst>
          </p:cNvPr>
          <p:cNvSpPr txBox="1"/>
          <p:nvPr/>
        </p:nvSpPr>
        <p:spPr>
          <a:xfrm>
            <a:off x="11252718" y="5803640"/>
            <a:ext cx="425116" cy="369332"/>
          </a:xfrm>
          <a:prstGeom prst="rect">
            <a:avLst/>
          </a:prstGeom>
          <a:noFill/>
        </p:spPr>
        <p:txBody>
          <a:bodyPr wrap="none" rtlCol="0">
            <a:spAutoFit/>
          </a:bodyPr>
          <a:lstStyle/>
          <a:p>
            <a:r>
              <a:rPr lang="en-US" dirty="0">
                <a:solidFill>
                  <a:srgbClr val="FFFF00"/>
                </a:solidFill>
              </a:rPr>
              <a:t>29</a:t>
            </a:r>
          </a:p>
        </p:txBody>
      </p:sp>
    </p:spTree>
    <p:extLst>
      <p:ext uri="{BB962C8B-B14F-4D97-AF65-F5344CB8AC3E}">
        <p14:creationId xmlns:p14="http://schemas.microsoft.com/office/powerpoint/2010/main" val="12972714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5CB3A-DADB-4B7D-B41C-8F64461E6AE7}"/>
              </a:ext>
            </a:extLst>
          </p:cNvPr>
          <p:cNvSpPr>
            <a:spLocks noGrp="1"/>
          </p:cNvSpPr>
          <p:nvPr>
            <p:ph type="title"/>
          </p:nvPr>
        </p:nvSpPr>
        <p:spPr>
          <a:xfrm>
            <a:off x="903908" y="387288"/>
            <a:ext cx="10396882" cy="1151965"/>
          </a:xfrm>
        </p:spPr>
        <p:txBody>
          <a:bodyPr/>
          <a:lstStyle/>
          <a:p>
            <a:pPr algn="ctr"/>
            <a:r>
              <a:rPr lang="en-US" dirty="0"/>
              <a:t>The mnpl is non-partisan</a:t>
            </a:r>
          </a:p>
        </p:txBody>
      </p:sp>
      <p:pic>
        <p:nvPicPr>
          <p:cNvPr id="3" name="Picture 2">
            <a:extLst>
              <a:ext uri="{FF2B5EF4-FFF2-40B4-BE49-F238E27FC236}">
                <a16:creationId xmlns:a16="http://schemas.microsoft.com/office/drawing/2014/main" id="{02CCB203-AEDC-457C-96C9-EEE7FDC7758B}"/>
              </a:ext>
            </a:extLst>
          </p:cNvPr>
          <p:cNvPicPr>
            <a:picLocks noChangeAspect="1"/>
          </p:cNvPicPr>
          <p:nvPr/>
        </p:nvPicPr>
        <p:blipFill>
          <a:blip r:embed="rId2"/>
          <a:stretch>
            <a:fillRect/>
          </a:stretch>
        </p:blipFill>
        <p:spPr>
          <a:xfrm>
            <a:off x="1252538" y="1837765"/>
            <a:ext cx="779462" cy="779462"/>
          </a:xfrm>
          <a:prstGeom prst="rect">
            <a:avLst/>
          </a:prstGeom>
        </p:spPr>
      </p:pic>
      <p:pic>
        <p:nvPicPr>
          <p:cNvPr id="4" name="Picture 3">
            <a:extLst>
              <a:ext uri="{FF2B5EF4-FFF2-40B4-BE49-F238E27FC236}">
                <a16:creationId xmlns:a16="http://schemas.microsoft.com/office/drawing/2014/main" id="{378E688E-C927-477A-82B4-46026B43BFE6}"/>
              </a:ext>
            </a:extLst>
          </p:cNvPr>
          <p:cNvPicPr>
            <a:picLocks noChangeAspect="1"/>
          </p:cNvPicPr>
          <p:nvPr/>
        </p:nvPicPr>
        <p:blipFill>
          <a:blip r:embed="rId2"/>
          <a:stretch>
            <a:fillRect/>
          </a:stretch>
        </p:blipFill>
        <p:spPr>
          <a:xfrm>
            <a:off x="1252538" y="2909795"/>
            <a:ext cx="779462" cy="779462"/>
          </a:xfrm>
          <a:prstGeom prst="rect">
            <a:avLst/>
          </a:prstGeom>
        </p:spPr>
      </p:pic>
      <p:pic>
        <p:nvPicPr>
          <p:cNvPr id="5" name="Picture 4">
            <a:extLst>
              <a:ext uri="{FF2B5EF4-FFF2-40B4-BE49-F238E27FC236}">
                <a16:creationId xmlns:a16="http://schemas.microsoft.com/office/drawing/2014/main" id="{DE9B6A93-6B75-4FFB-A35E-F7D92698F623}"/>
              </a:ext>
            </a:extLst>
          </p:cNvPr>
          <p:cNvPicPr>
            <a:picLocks noChangeAspect="1"/>
          </p:cNvPicPr>
          <p:nvPr/>
        </p:nvPicPr>
        <p:blipFill>
          <a:blip r:embed="rId2"/>
          <a:stretch>
            <a:fillRect/>
          </a:stretch>
        </p:blipFill>
        <p:spPr>
          <a:xfrm>
            <a:off x="1252538" y="4022165"/>
            <a:ext cx="779462" cy="779462"/>
          </a:xfrm>
          <a:prstGeom prst="rect">
            <a:avLst/>
          </a:prstGeom>
        </p:spPr>
      </p:pic>
      <p:sp>
        <p:nvSpPr>
          <p:cNvPr id="6" name="TextBox 5">
            <a:extLst>
              <a:ext uri="{FF2B5EF4-FFF2-40B4-BE49-F238E27FC236}">
                <a16:creationId xmlns:a16="http://schemas.microsoft.com/office/drawing/2014/main" id="{163D7656-50FF-4082-BC91-ECBD77A3BE61}"/>
              </a:ext>
            </a:extLst>
          </p:cNvPr>
          <p:cNvSpPr txBox="1"/>
          <p:nvPr/>
        </p:nvSpPr>
        <p:spPr>
          <a:xfrm>
            <a:off x="2197100" y="1636297"/>
            <a:ext cx="7810499" cy="1200329"/>
          </a:xfrm>
          <a:prstGeom prst="rect">
            <a:avLst/>
          </a:prstGeom>
          <a:noFill/>
        </p:spPr>
        <p:txBody>
          <a:bodyPr wrap="square" rtlCol="0">
            <a:spAutoFit/>
          </a:bodyPr>
          <a:lstStyle/>
          <a:p>
            <a:r>
              <a:rPr lang="en-US" sz="2400" dirty="0"/>
              <a:t>We Support Candidates Who Will Fight For American Working Women and Men Weather Those Candidates Are Democrat, Republicans, Or Independents</a:t>
            </a:r>
          </a:p>
        </p:txBody>
      </p:sp>
      <p:sp>
        <p:nvSpPr>
          <p:cNvPr id="7" name="TextBox 6">
            <a:extLst>
              <a:ext uri="{FF2B5EF4-FFF2-40B4-BE49-F238E27FC236}">
                <a16:creationId xmlns:a16="http://schemas.microsoft.com/office/drawing/2014/main" id="{AB6AA15B-47E1-4AF5-958A-25336847281D}"/>
              </a:ext>
            </a:extLst>
          </p:cNvPr>
          <p:cNvSpPr txBox="1"/>
          <p:nvPr/>
        </p:nvSpPr>
        <p:spPr>
          <a:xfrm>
            <a:off x="2197100" y="2901621"/>
            <a:ext cx="7698407" cy="830997"/>
          </a:xfrm>
          <a:prstGeom prst="rect">
            <a:avLst/>
          </a:prstGeom>
          <a:noFill/>
        </p:spPr>
        <p:txBody>
          <a:bodyPr wrap="square" rtlCol="0">
            <a:spAutoFit/>
          </a:bodyPr>
          <a:lstStyle/>
          <a:p>
            <a:r>
              <a:rPr lang="en-US" sz="2400" dirty="0"/>
              <a:t>We Support Candidates Who Will Fight For Good Paying, High-Quality Jobs.</a:t>
            </a:r>
          </a:p>
        </p:txBody>
      </p:sp>
      <p:sp>
        <p:nvSpPr>
          <p:cNvPr id="8" name="TextBox 7">
            <a:extLst>
              <a:ext uri="{FF2B5EF4-FFF2-40B4-BE49-F238E27FC236}">
                <a16:creationId xmlns:a16="http://schemas.microsoft.com/office/drawing/2014/main" id="{DF2DF323-4BBC-4AED-AD5F-BE65AFE0C133}"/>
              </a:ext>
            </a:extLst>
          </p:cNvPr>
          <p:cNvSpPr txBox="1"/>
          <p:nvPr/>
        </p:nvSpPr>
        <p:spPr>
          <a:xfrm>
            <a:off x="2197100" y="4031130"/>
            <a:ext cx="7456004" cy="830997"/>
          </a:xfrm>
          <a:prstGeom prst="rect">
            <a:avLst/>
          </a:prstGeom>
          <a:noFill/>
        </p:spPr>
        <p:txBody>
          <a:bodyPr wrap="square" rtlCol="0">
            <a:spAutoFit/>
          </a:bodyPr>
          <a:lstStyle/>
          <a:p>
            <a:r>
              <a:rPr lang="en-US" sz="2400" dirty="0"/>
              <a:t>Not One Dollar Of Your MNPL Contribution Will Be Used To Support Candidates Who Do Not Support IAMAW Members.</a:t>
            </a:r>
          </a:p>
        </p:txBody>
      </p:sp>
      <p:sp>
        <p:nvSpPr>
          <p:cNvPr id="9" name="TextBox 8">
            <a:extLst>
              <a:ext uri="{FF2B5EF4-FFF2-40B4-BE49-F238E27FC236}">
                <a16:creationId xmlns:a16="http://schemas.microsoft.com/office/drawing/2014/main" id="{249F0A8D-5E89-488C-AB5B-15B11B2FDC09}"/>
              </a:ext>
            </a:extLst>
          </p:cNvPr>
          <p:cNvSpPr txBox="1"/>
          <p:nvPr/>
        </p:nvSpPr>
        <p:spPr>
          <a:xfrm>
            <a:off x="11215396" y="5831633"/>
            <a:ext cx="429926" cy="369332"/>
          </a:xfrm>
          <a:prstGeom prst="rect">
            <a:avLst/>
          </a:prstGeom>
          <a:noFill/>
        </p:spPr>
        <p:txBody>
          <a:bodyPr wrap="none" rtlCol="0">
            <a:spAutoFit/>
          </a:bodyPr>
          <a:lstStyle/>
          <a:p>
            <a:r>
              <a:rPr lang="en-US" dirty="0">
                <a:solidFill>
                  <a:srgbClr val="FFFF00"/>
                </a:solidFill>
              </a:rPr>
              <a:t>30</a:t>
            </a:r>
          </a:p>
        </p:txBody>
      </p:sp>
    </p:spTree>
    <p:extLst>
      <p:ext uri="{BB962C8B-B14F-4D97-AF65-F5344CB8AC3E}">
        <p14:creationId xmlns:p14="http://schemas.microsoft.com/office/powerpoint/2010/main" val="2089880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6567C-A06C-4484-9771-67C683DE2938}"/>
              </a:ext>
            </a:extLst>
          </p:cNvPr>
          <p:cNvSpPr>
            <a:spLocks noGrp="1"/>
          </p:cNvSpPr>
          <p:nvPr>
            <p:ph type="title"/>
          </p:nvPr>
        </p:nvSpPr>
        <p:spPr>
          <a:xfrm>
            <a:off x="685800" y="516965"/>
            <a:ext cx="10396882" cy="1151965"/>
          </a:xfrm>
        </p:spPr>
        <p:txBody>
          <a:bodyPr>
            <a:noAutofit/>
          </a:bodyPr>
          <a:lstStyle/>
          <a:p>
            <a:pPr algn="ctr"/>
            <a:r>
              <a:rPr lang="en-US" sz="8800" dirty="0">
                <a:solidFill>
                  <a:srgbClr val="0070C0"/>
                </a:solidFill>
              </a:rPr>
              <a:t>Protect</a:t>
            </a:r>
          </a:p>
        </p:txBody>
      </p:sp>
      <p:sp>
        <p:nvSpPr>
          <p:cNvPr id="3" name="TextBox 2">
            <a:extLst>
              <a:ext uri="{FF2B5EF4-FFF2-40B4-BE49-F238E27FC236}">
                <a16:creationId xmlns:a16="http://schemas.microsoft.com/office/drawing/2014/main" id="{740E3038-5CF1-44EA-861D-4086ED54DB83}"/>
              </a:ext>
            </a:extLst>
          </p:cNvPr>
          <p:cNvSpPr txBox="1"/>
          <p:nvPr/>
        </p:nvSpPr>
        <p:spPr>
          <a:xfrm>
            <a:off x="4141869" y="1712260"/>
            <a:ext cx="3484737" cy="2308324"/>
          </a:xfrm>
          <a:prstGeom prst="rect">
            <a:avLst/>
          </a:prstGeom>
          <a:noFill/>
        </p:spPr>
        <p:txBody>
          <a:bodyPr wrap="none" rtlCol="0">
            <a:spAutoFit/>
          </a:bodyPr>
          <a:lstStyle/>
          <a:p>
            <a:pPr marL="285750" indent="-285750">
              <a:buFont typeface="Arial" panose="020B0604020202020204" pitchFamily="34" charset="0"/>
              <a:buChar char="•"/>
            </a:pPr>
            <a:r>
              <a:rPr lang="en-US" sz="3600" dirty="0">
                <a:solidFill>
                  <a:schemeClr val="accent1">
                    <a:lumMod val="60000"/>
                    <a:lumOff val="40000"/>
                  </a:schemeClr>
                </a:solidFill>
              </a:rPr>
              <a:t>JOBS</a:t>
            </a:r>
          </a:p>
          <a:p>
            <a:pPr marL="285750" indent="-285750">
              <a:buFont typeface="Arial" panose="020B0604020202020204" pitchFamily="34" charset="0"/>
              <a:buChar char="•"/>
            </a:pPr>
            <a:r>
              <a:rPr lang="en-US" sz="3600" dirty="0">
                <a:solidFill>
                  <a:schemeClr val="accent1">
                    <a:lumMod val="60000"/>
                    <a:lumOff val="40000"/>
                  </a:schemeClr>
                </a:solidFill>
              </a:rPr>
              <a:t>PENSIONS</a:t>
            </a:r>
          </a:p>
          <a:p>
            <a:pPr marL="285750" indent="-285750">
              <a:buFont typeface="Arial" panose="020B0604020202020204" pitchFamily="34" charset="0"/>
              <a:buChar char="•"/>
            </a:pPr>
            <a:r>
              <a:rPr lang="en-US" sz="3600" dirty="0">
                <a:solidFill>
                  <a:schemeClr val="accent1">
                    <a:lumMod val="60000"/>
                    <a:lumOff val="40000"/>
                  </a:schemeClr>
                </a:solidFill>
              </a:rPr>
              <a:t>HEALTH &amp; SAFETY</a:t>
            </a:r>
          </a:p>
          <a:p>
            <a:pPr marL="285750" indent="-285750">
              <a:buFont typeface="Arial" panose="020B0604020202020204" pitchFamily="34" charset="0"/>
              <a:buChar char="•"/>
            </a:pPr>
            <a:r>
              <a:rPr lang="en-US" sz="3600" dirty="0">
                <a:solidFill>
                  <a:schemeClr val="accent1">
                    <a:lumMod val="60000"/>
                    <a:lumOff val="40000"/>
                  </a:schemeClr>
                </a:solidFill>
              </a:rPr>
              <a:t>WAGES</a:t>
            </a:r>
          </a:p>
        </p:txBody>
      </p:sp>
      <p:sp>
        <p:nvSpPr>
          <p:cNvPr id="4" name="TextBox 3">
            <a:extLst>
              <a:ext uri="{FF2B5EF4-FFF2-40B4-BE49-F238E27FC236}">
                <a16:creationId xmlns:a16="http://schemas.microsoft.com/office/drawing/2014/main" id="{E273F8D2-BF7F-4E40-9911-771C01C9C8CF}"/>
              </a:ext>
            </a:extLst>
          </p:cNvPr>
          <p:cNvSpPr txBox="1"/>
          <p:nvPr/>
        </p:nvSpPr>
        <p:spPr>
          <a:xfrm>
            <a:off x="1600053" y="3853989"/>
            <a:ext cx="8568371" cy="707886"/>
          </a:xfrm>
          <a:prstGeom prst="rect">
            <a:avLst/>
          </a:prstGeom>
          <a:noFill/>
        </p:spPr>
        <p:txBody>
          <a:bodyPr wrap="none" rtlCol="0">
            <a:spAutoFit/>
          </a:bodyPr>
          <a:lstStyle/>
          <a:p>
            <a:r>
              <a:rPr lang="en-US" sz="4000" dirty="0"/>
              <a:t>Become a MNPL sponsoring member for </a:t>
            </a:r>
          </a:p>
        </p:txBody>
      </p:sp>
      <p:sp>
        <p:nvSpPr>
          <p:cNvPr id="5" name="TextBox 4">
            <a:extLst>
              <a:ext uri="{FF2B5EF4-FFF2-40B4-BE49-F238E27FC236}">
                <a16:creationId xmlns:a16="http://schemas.microsoft.com/office/drawing/2014/main" id="{D24A46C5-1C19-4030-A696-850020904583}"/>
              </a:ext>
            </a:extLst>
          </p:cNvPr>
          <p:cNvSpPr txBox="1"/>
          <p:nvPr/>
        </p:nvSpPr>
        <p:spPr>
          <a:xfrm>
            <a:off x="4391010" y="4438610"/>
            <a:ext cx="2986459" cy="1015663"/>
          </a:xfrm>
          <a:prstGeom prst="rect">
            <a:avLst/>
          </a:prstGeom>
          <a:noFill/>
        </p:spPr>
        <p:txBody>
          <a:bodyPr wrap="none" rtlCol="0">
            <a:spAutoFit/>
          </a:bodyPr>
          <a:lstStyle/>
          <a:p>
            <a:r>
              <a:rPr lang="en-US" sz="6000" dirty="0">
                <a:solidFill>
                  <a:schemeClr val="accent1">
                    <a:lumMod val="60000"/>
                    <a:lumOff val="40000"/>
                  </a:schemeClr>
                </a:solidFill>
              </a:rPr>
              <a:t>ONLY $25</a:t>
            </a:r>
          </a:p>
        </p:txBody>
      </p:sp>
      <p:sp>
        <p:nvSpPr>
          <p:cNvPr id="6" name="TextBox 5">
            <a:extLst>
              <a:ext uri="{FF2B5EF4-FFF2-40B4-BE49-F238E27FC236}">
                <a16:creationId xmlns:a16="http://schemas.microsoft.com/office/drawing/2014/main" id="{EE15BD82-C85D-4BB1-A4B3-10ED054CDA42}"/>
              </a:ext>
            </a:extLst>
          </p:cNvPr>
          <p:cNvSpPr txBox="1"/>
          <p:nvPr/>
        </p:nvSpPr>
        <p:spPr>
          <a:xfrm>
            <a:off x="11257879" y="5822303"/>
            <a:ext cx="394660" cy="369332"/>
          </a:xfrm>
          <a:prstGeom prst="rect">
            <a:avLst/>
          </a:prstGeom>
          <a:noFill/>
        </p:spPr>
        <p:txBody>
          <a:bodyPr wrap="none" rtlCol="0">
            <a:spAutoFit/>
          </a:bodyPr>
          <a:lstStyle/>
          <a:p>
            <a:r>
              <a:rPr lang="en-US" dirty="0">
                <a:solidFill>
                  <a:srgbClr val="FFFF00"/>
                </a:solidFill>
              </a:rPr>
              <a:t>31</a:t>
            </a:r>
          </a:p>
        </p:txBody>
      </p:sp>
    </p:spTree>
    <p:extLst>
      <p:ext uri="{BB962C8B-B14F-4D97-AF65-F5344CB8AC3E}">
        <p14:creationId xmlns:p14="http://schemas.microsoft.com/office/powerpoint/2010/main" val="31981009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375A63-67A7-4CCE-97F4-3C95B236B884}"/>
              </a:ext>
            </a:extLst>
          </p:cNvPr>
          <p:cNvPicPr>
            <a:picLocks noChangeAspect="1"/>
          </p:cNvPicPr>
          <p:nvPr/>
        </p:nvPicPr>
        <p:blipFill>
          <a:blip r:embed="rId2"/>
          <a:stretch>
            <a:fillRect/>
          </a:stretch>
        </p:blipFill>
        <p:spPr>
          <a:xfrm>
            <a:off x="3660774" y="447674"/>
            <a:ext cx="4238625" cy="1788553"/>
          </a:xfrm>
          <a:prstGeom prst="rect">
            <a:avLst/>
          </a:prstGeom>
        </p:spPr>
      </p:pic>
      <p:sp>
        <p:nvSpPr>
          <p:cNvPr id="4" name="TextBox 3">
            <a:extLst>
              <a:ext uri="{FF2B5EF4-FFF2-40B4-BE49-F238E27FC236}">
                <a16:creationId xmlns:a16="http://schemas.microsoft.com/office/drawing/2014/main" id="{58C87B51-E655-423A-BAC1-9E067AD6AB1F}"/>
              </a:ext>
            </a:extLst>
          </p:cNvPr>
          <p:cNvSpPr txBox="1"/>
          <p:nvPr/>
        </p:nvSpPr>
        <p:spPr>
          <a:xfrm>
            <a:off x="3891588" y="2336800"/>
            <a:ext cx="3776996" cy="646331"/>
          </a:xfrm>
          <a:prstGeom prst="rect">
            <a:avLst/>
          </a:prstGeom>
          <a:noFill/>
        </p:spPr>
        <p:txBody>
          <a:bodyPr wrap="none" rtlCol="0">
            <a:spAutoFit/>
          </a:bodyPr>
          <a:lstStyle/>
          <a:p>
            <a:r>
              <a:rPr lang="en-US" sz="3600" dirty="0"/>
              <a:t>3 payment options:</a:t>
            </a:r>
          </a:p>
        </p:txBody>
      </p:sp>
      <p:sp>
        <p:nvSpPr>
          <p:cNvPr id="5" name="TextBox 4">
            <a:extLst>
              <a:ext uri="{FF2B5EF4-FFF2-40B4-BE49-F238E27FC236}">
                <a16:creationId xmlns:a16="http://schemas.microsoft.com/office/drawing/2014/main" id="{D787F9F5-097B-44AE-AECC-4CCD8A14C9C9}"/>
              </a:ext>
            </a:extLst>
          </p:cNvPr>
          <p:cNvSpPr txBox="1"/>
          <p:nvPr/>
        </p:nvSpPr>
        <p:spPr>
          <a:xfrm>
            <a:off x="1931786" y="2983131"/>
            <a:ext cx="7696600" cy="1754326"/>
          </a:xfrm>
          <a:prstGeom prst="rect">
            <a:avLst/>
          </a:prstGeom>
          <a:noFill/>
        </p:spPr>
        <p:txBody>
          <a:bodyPr wrap="square" rtlCol="0">
            <a:spAutoFit/>
          </a:bodyPr>
          <a:lstStyle/>
          <a:p>
            <a:pPr marL="285750" indent="-285750">
              <a:buFont typeface="Arial" panose="020B0604020202020204" pitchFamily="34" charset="0"/>
              <a:buChar char="•"/>
            </a:pPr>
            <a:r>
              <a:rPr lang="en-US" sz="3600" dirty="0"/>
              <a:t>Contribute online at: </a:t>
            </a:r>
            <a:r>
              <a:rPr lang="en-US" sz="3600" dirty="0">
                <a:solidFill>
                  <a:srgbClr val="0070C0"/>
                </a:solidFill>
                <a:hlinkClick r:id="rId3"/>
              </a:rPr>
              <a:t>www.goiam.org</a:t>
            </a:r>
            <a:endParaRPr lang="en-US" sz="3600" dirty="0">
              <a:solidFill>
                <a:srgbClr val="0070C0"/>
              </a:solidFill>
            </a:endParaRPr>
          </a:p>
          <a:p>
            <a:pPr marL="285750" indent="-285750">
              <a:buFont typeface="Arial" panose="020B0604020202020204" pitchFamily="34" charset="0"/>
              <a:buChar char="•"/>
            </a:pPr>
            <a:r>
              <a:rPr lang="en-US" sz="3600" dirty="0"/>
              <a:t>Make payroll deductions</a:t>
            </a:r>
          </a:p>
          <a:p>
            <a:pPr marL="285750" indent="-285750">
              <a:buFont typeface="Arial" panose="020B0604020202020204" pitchFamily="34" charset="0"/>
              <a:buChar char="•"/>
            </a:pPr>
            <a:r>
              <a:rPr lang="en-US" sz="3600" dirty="0"/>
              <a:t>Use MNPL envelope</a:t>
            </a:r>
          </a:p>
        </p:txBody>
      </p:sp>
      <p:sp>
        <p:nvSpPr>
          <p:cNvPr id="6" name="TextBox 5">
            <a:extLst>
              <a:ext uri="{FF2B5EF4-FFF2-40B4-BE49-F238E27FC236}">
                <a16:creationId xmlns:a16="http://schemas.microsoft.com/office/drawing/2014/main" id="{45DE90CD-0056-4DD9-95BC-1439294B5D8A}"/>
              </a:ext>
            </a:extLst>
          </p:cNvPr>
          <p:cNvSpPr txBox="1"/>
          <p:nvPr/>
        </p:nvSpPr>
        <p:spPr>
          <a:xfrm>
            <a:off x="244251" y="4737457"/>
            <a:ext cx="11503470" cy="523220"/>
          </a:xfrm>
          <a:prstGeom prst="rect">
            <a:avLst/>
          </a:prstGeom>
          <a:noFill/>
        </p:spPr>
        <p:txBody>
          <a:bodyPr wrap="none" rtlCol="0">
            <a:spAutoFit/>
          </a:bodyPr>
          <a:lstStyle/>
          <a:p>
            <a:r>
              <a:rPr lang="en-US" sz="2800" dirty="0">
                <a:solidFill>
                  <a:srgbClr val="0070C0"/>
                </a:solidFill>
              </a:rPr>
              <a:t>For more information, contact your Local Lodge, District or area Shop Steward.</a:t>
            </a:r>
          </a:p>
        </p:txBody>
      </p:sp>
      <p:sp>
        <p:nvSpPr>
          <p:cNvPr id="2" name="TextBox 1">
            <a:extLst>
              <a:ext uri="{FF2B5EF4-FFF2-40B4-BE49-F238E27FC236}">
                <a16:creationId xmlns:a16="http://schemas.microsoft.com/office/drawing/2014/main" id="{7BC1BBDB-9528-46FB-8268-0076398C136D}"/>
              </a:ext>
            </a:extLst>
          </p:cNvPr>
          <p:cNvSpPr txBox="1"/>
          <p:nvPr/>
        </p:nvSpPr>
        <p:spPr>
          <a:xfrm>
            <a:off x="11234056" y="5822302"/>
            <a:ext cx="421910" cy="369332"/>
          </a:xfrm>
          <a:prstGeom prst="rect">
            <a:avLst/>
          </a:prstGeom>
          <a:noFill/>
        </p:spPr>
        <p:txBody>
          <a:bodyPr wrap="none" rtlCol="0">
            <a:spAutoFit/>
          </a:bodyPr>
          <a:lstStyle/>
          <a:p>
            <a:r>
              <a:rPr lang="en-US" dirty="0">
                <a:solidFill>
                  <a:srgbClr val="FFFF00"/>
                </a:solidFill>
              </a:rPr>
              <a:t>32</a:t>
            </a:r>
          </a:p>
        </p:txBody>
      </p:sp>
    </p:spTree>
    <p:extLst>
      <p:ext uri="{BB962C8B-B14F-4D97-AF65-F5344CB8AC3E}">
        <p14:creationId xmlns:p14="http://schemas.microsoft.com/office/powerpoint/2010/main" val="315902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wall, indoor, sitting, floor&#10;&#10;Description generated with very high confidence">
            <a:extLst>
              <a:ext uri="{FF2B5EF4-FFF2-40B4-BE49-F238E27FC236}">
                <a16:creationId xmlns:a16="http://schemas.microsoft.com/office/drawing/2014/main" id="{5BF7BEFE-CBBD-4D93-B107-D04EEA674F75}"/>
              </a:ext>
            </a:extLst>
          </p:cNvPr>
          <p:cNvPicPr>
            <a:picLocks noChangeAspect="1"/>
          </p:cNvPicPr>
          <p:nvPr/>
        </p:nvPicPr>
        <p:blipFill>
          <a:blip r:embed="rId2"/>
          <a:stretch>
            <a:fillRect/>
          </a:stretch>
        </p:blipFill>
        <p:spPr>
          <a:xfrm>
            <a:off x="2253268" y="300386"/>
            <a:ext cx="2883533" cy="5049998"/>
          </a:xfrm>
          <a:prstGeom prst="rect">
            <a:avLst/>
          </a:prstGeom>
        </p:spPr>
      </p:pic>
      <p:sp>
        <p:nvSpPr>
          <p:cNvPr id="4" name="TextBox 3">
            <a:extLst>
              <a:ext uri="{FF2B5EF4-FFF2-40B4-BE49-F238E27FC236}">
                <a16:creationId xmlns:a16="http://schemas.microsoft.com/office/drawing/2014/main" id="{1919D658-BAE7-4C83-8D34-D3D9C5EFEC92}"/>
              </a:ext>
            </a:extLst>
          </p:cNvPr>
          <p:cNvSpPr txBox="1"/>
          <p:nvPr/>
        </p:nvSpPr>
        <p:spPr>
          <a:xfrm>
            <a:off x="11206065" y="5812971"/>
            <a:ext cx="428322" cy="369332"/>
          </a:xfrm>
          <a:prstGeom prst="rect">
            <a:avLst/>
          </a:prstGeom>
          <a:noFill/>
        </p:spPr>
        <p:txBody>
          <a:bodyPr wrap="none" rtlCol="0">
            <a:spAutoFit/>
          </a:bodyPr>
          <a:lstStyle/>
          <a:p>
            <a:r>
              <a:rPr lang="en-US" dirty="0">
                <a:solidFill>
                  <a:srgbClr val="FFFF00"/>
                </a:solidFill>
              </a:rPr>
              <a:t>33</a:t>
            </a:r>
          </a:p>
        </p:txBody>
      </p:sp>
      <p:pic>
        <p:nvPicPr>
          <p:cNvPr id="6" name="Picture 5" descr="A picture containing wall, indoor, sitting, table&#10;&#10;Description generated with very high confidence">
            <a:extLst>
              <a:ext uri="{FF2B5EF4-FFF2-40B4-BE49-F238E27FC236}">
                <a16:creationId xmlns:a16="http://schemas.microsoft.com/office/drawing/2014/main" id="{7DB6499B-B923-42EE-A528-39AAE6C5CD89}"/>
              </a:ext>
            </a:extLst>
          </p:cNvPr>
          <p:cNvPicPr>
            <a:picLocks noChangeAspect="1"/>
          </p:cNvPicPr>
          <p:nvPr/>
        </p:nvPicPr>
        <p:blipFill>
          <a:blip r:embed="rId3"/>
          <a:stretch>
            <a:fillRect/>
          </a:stretch>
        </p:blipFill>
        <p:spPr>
          <a:xfrm>
            <a:off x="6208985" y="300386"/>
            <a:ext cx="2795055" cy="5054658"/>
          </a:xfrm>
          <a:prstGeom prst="rect">
            <a:avLst/>
          </a:prstGeom>
        </p:spPr>
      </p:pic>
    </p:spTree>
    <p:extLst>
      <p:ext uri="{BB962C8B-B14F-4D97-AF65-F5344CB8AC3E}">
        <p14:creationId xmlns:p14="http://schemas.microsoft.com/office/powerpoint/2010/main" val="21588972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04FBC57-5CCF-4C0B-9204-D5843FE98FE9}"/>
              </a:ext>
            </a:extLst>
          </p:cNvPr>
          <p:cNvSpPr txBox="1"/>
          <p:nvPr/>
        </p:nvSpPr>
        <p:spPr>
          <a:xfrm>
            <a:off x="1470725" y="643812"/>
            <a:ext cx="9400329" cy="4154984"/>
          </a:xfrm>
          <a:prstGeom prst="rect">
            <a:avLst/>
          </a:prstGeom>
          <a:noFill/>
        </p:spPr>
        <p:txBody>
          <a:bodyPr wrap="none" rtlCol="0">
            <a:spAutoFit/>
          </a:bodyPr>
          <a:lstStyle/>
          <a:p>
            <a:pPr algn="ctr"/>
            <a:r>
              <a:rPr lang="en-US" sz="6600" dirty="0"/>
              <a:t>Can </a:t>
            </a:r>
            <a:r>
              <a:rPr lang="en-US" sz="6600" u="sng" dirty="0"/>
              <a:t>ALL</a:t>
            </a:r>
            <a:r>
              <a:rPr lang="en-US" sz="6600" dirty="0"/>
              <a:t> members from </a:t>
            </a:r>
          </a:p>
          <a:p>
            <a:pPr algn="ctr"/>
            <a:r>
              <a:rPr lang="en-US" sz="6600" dirty="0"/>
              <a:t>Local Lodge 1322-LGA </a:t>
            </a:r>
          </a:p>
          <a:p>
            <a:pPr algn="ctr"/>
            <a:r>
              <a:rPr lang="en-US" sz="6600" dirty="0"/>
              <a:t>present here today please </a:t>
            </a:r>
          </a:p>
          <a:p>
            <a:pPr algn="ctr"/>
            <a:r>
              <a:rPr lang="en-US" sz="6600" dirty="0"/>
              <a:t>come to the stage.</a:t>
            </a:r>
          </a:p>
        </p:txBody>
      </p:sp>
      <p:sp>
        <p:nvSpPr>
          <p:cNvPr id="3" name="TextBox 2">
            <a:extLst>
              <a:ext uri="{FF2B5EF4-FFF2-40B4-BE49-F238E27FC236}">
                <a16:creationId xmlns:a16="http://schemas.microsoft.com/office/drawing/2014/main" id="{8AAD01BA-C309-49A6-B705-12E36C622235}"/>
              </a:ext>
            </a:extLst>
          </p:cNvPr>
          <p:cNvSpPr txBox="1"/>
          <p:nvPr/>
        </p:nvSpPr>
        <p:spPr>
          <a:xfrm>
            <a:off x="11187404" y="5868955"/>
            <a:ext cx="502920" cy="369332"/>
          </a:xfrm>
          <a:prstGeom prst="rect">
            <a:avLst/>
          </a:prstGeom>
          <a:noFill/>
        </p:spPr>
        <p:txBody>
          <a:bodyPr wrap="square" rtlCol="0">
            <a:spAutoFit/>
          </a:bodyPr>
          <a:lstStyle/>
          <a:p>
            <a:r>
              <a:rPr lang="en-US" dirty="0">
                <a:solidFill>
                  <a:srgbClr val="FFFF00"/>
                </a:solidFill>
              </a:rPr>
              <a:t>34</a:t>
            </a:r>
          </a:p>
        </p:txBody>
      </p:sp>
    </p:spTree>
    <p:extLst>
      <p:ext uri="{BB962C8B-B14F-4D97-AF65-F5344CB8AC3E}">
        <p14:creationId xmlns:p14="http://schemas.microsoft.com/office/powerpoint/2010/main" val="38717765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text on a black background&#10;&#10;Description generated with high confidence">
            <a:extLst>
              <a:ext uri="{FF2B5EF4-FFF2-40B4-BE49-F238E27FC236}">
                <a16:creationId xmlns:a16="http://schemas.microsoft.com/office/drawing/2014/main" id="{6B318B48-4049-42ED-B555-E76AADA1B473}"/>
              </a:ext>
            </a:extLst>
          </p:cNvPr>
          <p:cNvPicPr>
            <a:picLocks noChangeAspect="1"/>
          </p:cNvPicPr>
          <p:nvPr/>
        </p:nvPicPr>
        <p:blipFill>
          <a:blip r:embed="rId2"/>
          <a:stretch>
            <a:fillRect/>
          </a:stretch>
        </p:blipFill>
        <p:spPr>
          <a:xfrm>
            <a:off x="609415" y="279918"/>
            <a:ext cx="6341892" cy="5044470"/>
          </a:xfrm>
          <a:prstGeom prst="rect">
            <a:avLst/>
          </a:prstGeom>
        </p:spPr>
      </p:pic>
      <p:sp>
        <p:nvSpPr>
          <p:cNvPr id="6" name="TextBox 5">
            <a:extLst>
              <a:ext uri="{FF2B5EF4-FFF2-40B4-BE49-F238E27FC236}">
                <a16:creationId xmlns:a16="http://schemas.microsoft.com/office/drawing/2014/main" id="{FFD517AA-394D-4A55-BC8F-CE12B39CC39F}"/>
              </a:ext>
            </a:extLst>
          </p:cNvPr>
          <p:cNvSpPr txBox="1"/>
          <p:nvPr/>
        </p:nvSpPr>
        <p:spPr>
          <a:xfrm>
            <a:off x="7287208" y="1371600"/>
            <a:ext cx="4161453" cy="2800767"/>
          </a:xfrm>
          <a:prstGeom prst="rect">
            <a:avLst/>
          </a:prstGeom>
          <a:noFill/>
        </p:spPr>
        <p:txBody>
          <a:bodyPr wrap="square" rtlCol="0">
            <a:spAutoFit/>
          </a:bodyPr>
          <a:lstStyle/>
          <a:p>
            <a:pPr algn="ctr"/>
            <a:r>
              <a:rPr lang="en-US" sz="4400" dirty="0"/>
              <a:t>Congratulations</a:t>
            </a:r>
          </a:p>
          <a:p>
            <a:pPr algn="ctr"/>
            <a:r>
              <a:rPr lang="en-US" sz="4400" dirty="0"/>
              <a:t>Local Lodge 1322</a:t>
            </a:r>
          </a:p>
          <a:p>
            <a:pPr algn="ctr"/>
            <a:r>
              <a:rPr lang="en-US" sz="4400" dirty="0"/>
              <a:t>And</a:t>
            </a:r>
          </a:p>
          <a:p>
            <a:pPr algn="ctr"/>
            <a:r>
              <a:rPr lang="en-US" sz="4400" dirty="0"/>
              <a:t>Thank you!</a:t>
            </a:r>
          </a:p>
        </p:txBody>
      </p:sp>
      <p:sp>
        <p:nvSpPr>
          <p:cNvPr id="7" name="TextBox 6">
            <a:extLst>
              <a:ext uri="{FF2B5EF4-FFF2-40B4-BE49-F238E27FC236}">
                <a16:creationId xmlns:a16="http://schemas.microsoft.com/office/drawing/2014/main" id="{F4075BC9-CD11-41D7-A933-60374C913F00}"/>
              </a:ext>
            </a:extLst>
          </p:cNvPr>
          <p:cNvSpPr txBox="1"/>
          <p:nvPr/>
        </p:nvSpPr>
        <p:spPr>
          <a:xfrm>
            <a:off x="11233698" y="5803641"/>
            <a:ext cx="429926" cy="369332"/>
          </a:xfrm>
          <a:prstGeom prst="rect">
            <a:avLst/>
          </a:prstGeom>
          <a:noFill/>
        </p:spPr>
        <p:txBody>
          <a:bodyPr wrap="none" rtlCol="0">
            <a:spAutoFit/>
          </a:bodyPr>
          <a:lstStyle/>
          <a:p>
            <a:r>
              <a:rPr lang="en-US" dirty="0">
                <a:solidFill>
                  <a:srgbClr val="FFFF00"/>
                </a:solidFill>
              </a:rPr>
              <a:t>35</a:t>
            </a:r>
          </a:p>
        </p:txBody>
      </p:sp>
    </p:spTree>
    <p:extLst>
      <p:ext uri="{BB962C8B-B14F-4D97-AF65-F5344CB8AC3E}">
        <p14:creationId xmlns:p14="http://schemas.microsoft.com/office/powerpoint/2010/main" val="2203535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F9D3B31-52D9-45BA-AFCB-7DA64CF96801}"/>
              </a:ext>
            </a:extLst>
          </p:cNvPr>
          <p:cNvSpPr txBox="1"/>
          <p:nvPr/>
        </p:nvSpPr>
        <p:spPr>
          <a:xfrm>
            <a:off x="431800" y="622300"/>
            <a:ext cx="10871200" cy="4678204"/>
          </a:xfrm>
          <a:prstGeom prst="rect">
            <a:avLst/>
          </a:prstGeom>
          <a:noFill/>
        </p:spPr>
        <p:txBody>
          <a:bodyPr wrap="square" rtlCol="0">
            <a:spAutoFit/>
          </a:bodyPr>
          <a:lstStyle/>
          <a:p>
            <a:r>
              <a:rPr lang="en-US" sz="3200" dirty="0"/>
              <a:t>The Machinists Non-Partisan Political League is the IAMAW’s political action committee.</a:t>
            </a:r>
          </a:p>
          <a:p>
            <a:endParaRPr lang="en-US" sz="1200" dirty="0"/>
          </a:p>
          <a:p>
            <a:r>
              <a:rPr lang="en-US" sz="3200" dirty="0"/>
              <a:t>It allows every member to voluntarily participate in the political process.</a:t>
            </a:r>
          </a:p>
          <a:p>
            <a:endParaRPr lang="en-US" sz="1200" dirty="0"/>
          </a:p>
          <a:p>
            <a:r>
              <a:rPr lang="en-US" sz="3200" dirty="0"/>
              <a:t>As individuals, a $25.00 contribution to a politician  would not be significant, but collectively from one member to another, these contributions to MNPL create a powerful voice in the political arena.   </a:t>
            </a:r>
          </a:p>
          <a:p>
            <a:endParaRPr lang="en-US" dirty="0"/>
          </a:p>
        </p:txBody>
      </p:sp>
      <p:sp>
        <p:nvSpPr>
          <p:cNvPr id="3" name="TextBox 2">
            <a:extLst>
              <a:ext uri="{FF2B5EF4-FFF2-40B4-BE49-F238E27FC236}">
                <a16:creationId xmlns:a16="http://schemas.microsoft.com/office/drawing/2014/main" id="{D133E10F-7389-4A47-90AC-3D5B61BE37BB}"/>
              </a:ext>
            </a:extLst>
          </p:cNvPr>
          <p:cNvSpPr txBox="1"/>
          <p:nvPr/>
        </p:nvSpPr>
        <p:spPr>
          <a:xfrm>
            <a:off x="11385473" y="5793969"/>
            <a:ext cx="300082" cy="369332"/>
          </a:xfrm>
          <a:prstGeom prst="rect">
            <a:avLst/>
          </a:prstGeom>
          <a:noFill/>
        </p:spPr>
        <p:txBody>
          <a:bodyPr wrap="none" rtlCol="0">
            <a:spAutoFit/>
          </a:bodyPr>
          <a:lstStyle/>
          <a:p>
            <a:r>
              <a:rPr lang="en-US" dirty="0">
                <a:solidFill>
                  <a:srgbClr val="FFFF00"/>
                </a:solidFill>
              </a:rPr>
              <a:t>2</a:t>
            </a:r>
          </a:p>
        </p:txBody>
      </p:sp>
    </p:spTree>
    <p:extLst>
      <p:ext uri="{BB962C8B-B14F-4D97-AF65-F5344CB8AC3E}">
        <p14:creationId xmlns:p14="http://schemas.microsoft.com/office/powerpoint/2010/main" val="20590410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E4D7CD0-3BBD-4FD2-992B-D079BAF3A7E1}"/>
              </a:ext>
            </a:extLst>
          </p:cNvPr>
          <p:cNvSpPr txBox="1"/>
          <p:nvPr/>
        </p:nvSpPr>
        <p:spPr>
          <a:xfrm>
            <a:off x="968731" y="733288"/>
            <a:ext cx="4212672" cy="4247317"/>
          </a:xfrm>
          <a:prstGeom prst="rect">
            <a:avLst/>
          </a:prstGeom>
          <a:noFill/>
        </p:spPr>
        <p:txBody>
          <a:bodyPr wrap="square" rtlCol="0">
            <a:spAutoFit/>
          </a:bodyPr>
          <a:lstStyle/>
          <a:p>
            <a:pPr algn="ctr"/>
            <a:r>
              <a:rPr lang="en-US" sz="5400" dirty="0"/>
              <a:t>There are those that seek to silence our voice.  </a:t>
            </a:r>
          </a:p>
        </p:txBody>
      </p:sp>
      <p:pic>
        <p:nvPicPr>
          <p:cNvPr id="6" name="Picture 5" descr="A close up of a person&#10;&#10;Description generated with high confidence">
            <a:extLst>
              <a:ext uri="{FF2B5EF4-FFF2-40B4-BE49-F238E27FC236}">
                <a16:creationId xmlns:a16="http://schemas.microsoft.com/office/drawing/2014/main" id="{659C9FEF-D284-4E2A-A692-1AEE28E4E011}"/>
              </a:ext>
            </a:extLst>
          </p:cNvPr>
          <p:cNvPicPr>
            <a:picLocks noChangeAspect="1"/>
          </p:cNvPicPr>
          <p:nvPr/>
        </p:nvPicPr>
        <p:blipFill>
          <a:blip r:embed="rId2"/>
          <a:stretch>
            <a:fillRect/>
          </a:stretch>
        </p:blipFill>
        <p:spPr>
          <a:xfrm>
            <a:off x="5852237" y="733288"/>
            <a:ext cx="4605431" cy="3387458"/>
          </a:xfrm>
          <a:prstGeom prst="rect">
            <a:avLst/>
          </a:prstGeom>
        </p:spPr>
      </p:pic>
      <p:sp>
        <p:nvSpPr>
          <p:cNvPr id="11" name="TextBox 10">
            <a:extLst>
              <a:ext uri="{FF2B5EF4-FFF2-40B4-BE49-F238E27FC236}">
                <a16:creationId xmlns:a16="http://schemas.microsoft.com/office/drawing/2014/main" id="{7EFD901D-F55F-4707-B9BE-C53B41807B3D}"/>
              </a:ext>
            </a:extLst>
          </p:cNvPr>
          <p:cNvSpPr txBox="1"/>
          <p:nvPr/>
        </p:nvSpPr>
        <p:spPr>
          <a:xfrm>
            <a:off x="6268860" y="4149608"/>
            <a:ext cx="3772186" cy="830997"/>
          </a:xfrm>
          <a:prstGeom prst="rect">
            <a:avLst/>
          </a:prstGeom>
          <a:noFill/>
        </p:spPr>
        <p:txBody>
          <a:bodyPr wrap="none" rtlCol="0">
            <a:spAutoFit/>
          </a:bodyPr>
          <a:lstStyle/>
          <a:p>
            <a:r>
              <a:rPr lang="en-US" sz="4800" dirty="0"/>
              <a:t>Koch Brothers</a:t>
            </a:r>
          </a:p>
        </p:txBody>
      </p:sp>
      <p:sp>
        <p:nvSpPr>
          <p:cNvPr id="2" name="TextBox 1">
            <a:extLst>
              <a:ext uri="{FF2B5EF4-FFF2-40B4-BE49-F238E27FC236}">
                <a16:creationId xmlns:a16="http://schemas.microsoft.com/office/drawing/2014/main" id="{69CAFD23-8B2B-451F-B078-846F81307AC3}"/>
              </a:ext>
            </a:extLst>
          </p:cNvPr>
          <p:cNvSpPr txBox="1"/>
          <p:nvPr/>
        </p:nvSpPr>
        <p:spPr>
          <a:xfrm>
            <a:off x="11332671" y="5810747"/>
            <a:ext cx="306494" cy="369332"/>
          </a:xfrm>
          <a:prstGeom prst="rect">
            <a:avLst/>
          </a:prstGeom>
          <a:noFill/>
        </p:spPr>
        <p:txBody>
          <a:bodyPr wrap="none" rtlCol="0">
            <a:spAutoFit/>
          </a:bodyPr>
          <a:lstStyle/>
          <a:p>
            <a:r>
              <a:rPr lang="en-US" dirty="0">
                <a:solidFill>
                  <a:srgbClr val="FFFF00"/>
                </a:solidFill>
              </a:rPr>
              <a:t>3</a:t>
            </a:r>
          </a:p>
        </p:txBody>
      </p:sp>
    </p:spTree>
    <p:extLst>
      <p:ext uri="{BB962C8B-B14F-4D97-AF65-F5344CB8AC3E}">
        <p14:creationId xmlns:p14="http://schemas.microsoft.com/office/powerpoint/2010/main" val="1685561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people holding a sign&#10;&#10;Description generated with very high confidence">
            <a:extLst>
              <a:ext uri="{FF2B5EF4-FFF2-40B4-BE49-F238E27FC236}">
                <a16:creationId xmlns:a16="http://schemas.microsoft.com/office/drawing/2014/main" id="{D1A66306-C33D-438F-8A48-5AE6BE40C40B}"/>
              </a:ext>
            </a:extLst>
          </p:cNvPr>
          <p:cNvPicPr>
            <a:picLocks noChangeAspect="1"/>
          </p:cNvPicPr>
          <p:nvPr/>
        </p:nvPicPr>
        <p:blipFill>
          <a:blip r:embed="rId2"/>
          <a:stretch>
            <a:fillRect/>
          </a:stretch>
        </p:blipFill>
        <p:spPr>
          <a:xfrm>
            <a:off x="1082351" y="723551"/>
            <a:ext cx="10189029" cy="2523502"/>
          </a:xfrm>
          <a:prstGeom prst="rect">
            <a:avLst/>
          </a:prstGeom>
        </p:spPr>
      </p:pic>
      <p:sp>
        <p:nvSpPr>
          <p:cNvPr id="6" name="Rectangle 5">
            <a:extLst>
              <a:ext uri="{FF2B5EF4-FFF2-40B4-BE49-F238E27FC236}">
                <a16:creationId xmlns:a16="http://schemas.microsoft.com/office/drawing/2014/main" id="{E40C15E6-F5DF-4BDC-9C5C-063BF537732E}"/>
              </a:ext>
            </a:extLst>
          </p:cNvPr>
          <p:cNvSpPr/>
          <p:nvPr/>
        </p:nvSpPr>
        <p:spPr>
          <a:xfrm>
            <a:off x="895739" y="3407422"/>
            <a:ext cx="10562252" cy="2308324"/>
          </a:xfrm>
          <a:prstGeom prst="rect">
            <a:avLst/>
          </a:prstGeom>
        </p:spPr>
        <p:txBody>
          <a:bodyPr wrap="square">
            <a:spAutoFit/>
          </a:bodyPr>
          <a:lstStyle/>
          <a:p>
            <a:r>
              <a:rPr lang="en-US" sz="4800" dirty="0"/>
              <a:t>These are the same people that can write large checks from their personal checking accounts or corporate coffers</a:t>
            </a:r>
          </a:p>
        </p:txBody>
      </p:sp>
      <p:sp>
        <p:nvSpPr>
          <p:cNvPr id="2" name="TextBox 1">
            <a:extLst>
              <a:ext uri="{FF2B5EF4-FFF2-40B4-BE49-F238E27FC236}">
                <a16:creationId xmlns:a16="http://schemas.microsoft.com/office/drawing/2014/main" id="{79A308D2-CE25-4E44-BB06-3B7E25F18D62}"/>
              </a:ext>
            </a:extLst>
          </p:cNvPr>
          <p:cNvSpPr txBox="1"/>
          <p:nvPr/>
        </p:nvSpPr>
        <p:spPr>
          <a:xfrm>
            <a:off x="0" y="5486400"/>
            <a:ext cx="11719419" cy="1015663"/>
          </a:xfrm>
          <a:prstGeom prst="rect">
            <a:avLst/>
          </a:prstGeom>
          <a:noFill/>
        </p:spPr>
        <p:txBody>
          <a:bodyPr wrap="square" rtlCol="0">
            <a:spAutoFit/>
          </a:bodyPr>
          <a:lstStyle/>
          <a:p>
            <a:pPr algn="ctr"/>
            <a:r>
              <a:rPr lang="en-US" sz="6000" dirty="0">
                <a:solidFill>
                  <a:srgbClr val="FFFF00"/>
                </a:solidFill>
              </a:rPr>
              <a:t>WE WILL NOT LET THAT HAPPEN!</a:t>
            </a:r>
          </a:p>
        </p:txBody>
      </p:sp>
      <p:sp>
        <p:nvSpPr>
          <p:cNvPr id="3" name="TextBox 2">
            <a:extLst>
              <a:ext uri="{FF2B5EF4-FFF2-40B4-BE49-F238E27FC236}">
                <a16:creationId xmlns:a16="http://schemas.microsoft.com/office/drawing/2014/main" id="{8CC0655D-9065-4708-9BEF-0FEB2FFEA822}"/>
              </a:ext>
            </a:extLst>
          </p:cNvPr>
          <p:cNvSpPr txBox="1"/>
          <p:nvPr/>
        </p:nvSpPr>
        <p:spPr>
          <a:xfrm>
            <a:off x="11365625" y="5809565"/>
            <a:ext cx="300082" cy="369332"/>
          </a:xfrm>
          <a:prstGeom prst="rect">
            <a:avLst/>
          </a:prstGeom>
          <a:noFill/>
        </p:spPr>
        <p:txBody>
          <a:bodyPr wrap="none" rtlCol="0">
            <a:spAutoFit/>
          </a:bodyPr>
          <a:lstStyle/>
          <a:p>
            <a:r>
              <a:rPr lang="en-US" dirty="0">
                <a:solidFill>
                  <a:srgbClr val="FFFF00"/>
                </a:solidFill>
              </a:rPr>
              <a:t>4</a:t>
            </a:r>
          </a:p>
        </p:txBody>
      </p:sp>
    </p:spTree>
    <p:extLst>
      <p:ext uri="{BB962C8B-B14F-4D97-AF65-F5344CB8AC3E}">
        <p14:creationId xmlns:p14="http://schemas.microsoft.com/office/powerpoint/2010/main" val="3859884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1DA6E1-131A-4000-9F51-A348064A1EE0}"/>
              </a:ext>
            </a:extLst>
          </p:cNvPr>
          <p:cNvSpPr txBox="1"/>
          <p:nvPr/>
        </p:nvSpPr>
        <p:spPr>
          <a:xfrm>
            <a:off x="495300" y="266700"/>
            <a:ext cx="6667500" cy="5262979"/>
          </a:xfrm>
          <a:prstGeom prst="rect">
            <a:avLst/>
          </a:prstGeom>
          <a:noFill/>
        </p:spPr>
        <p:txBody>
          <a:bodyPr wrap="square" rtlCol="0">
            <a:spAutoFit/>
          </a:bodyPr>
          <a:lstStyle/>
          <a:p>
            <a:r>
              <a:rPr lang="en-US" sz="3600" dirty="0"/>
              <a:t>Please join with the thousands of members who already support MNPL and become a sponsoring member.</a:t>
            </a:r>
          </a:p>
          <a:p>
            <a:endParaRPr lang="en-US" sz="1200" dirty="0"/>
          </a:p>
          <a:p>
            <a:r>
              <a:rPr lang="en-US" sz="3600" dirty="0"/>
              <a:t>Your contribution will be an effective force in the legislative arena.  Do it for your family, your union and every working man and woman.</a:t>
            </a:r>
          </a:p>
        </p:txBody>
      </p:sp>
      <p:pic>
        <p:nvPicPr>
          <p:cNvPr id="4" name="Picture 3">
            <a:extLst>
              <a:ext uri="{FF2B5EF4-FFF2-40B4-BE49-F238E27FC236}">
                <a16:creationId xmlns:a16="http://schemas.microsoft.com/office/drawing/2014/main" id="{E961EB7E-4057-4239-A041-2D53D0C534AE}"/>
              </a:ext>
            </a:extLst>
          </p:cNvPr>
          <p:cNvPicPr>
            <a:picLocks noChangeAspect="1"/>
          </p:cNvPicPr>
          <p:nvPr/>
        </p:nvPicPr>
        <p:blipFill>
          <a:blip r:embed="rId2"/>
          <a:stretch>
            <a:fillRect/>
          </a:stretch>
        </p:blipFill>
        <p:spPr>
          <a:xfrm>
            <a:off x="7162800" y="497305"/>
            <a:ext cx="4013200" cy="4417596"/>
          </a:xfrm>
          <a:prstGeom prst="rect">
            <a:avLst/>
          </a:prstGeom>
        </p:spPr>
      </p:pic>
      <p:sp>
        <p:nvSpPr>
          <p:cNvPr id="3" name="TextBox 2">
            <a:extLst>
              <a:ext uri="{FF2B5EF4-FFF2-40B4-BE49-F238E27FC236}">
                <a16:creationId xmlns:a16="http://schemas.microsoft.com/office/drawing/2014/main" id="{C927AC9C-905B-4363-B226-6BBA2E5538AB}"/>
              </a:ext>
            </a:extLst>
          </p:cNvPr>
          <p:cNvSpPr txBox="1"/>
          <p:nvPr/>
        </p:nvSpPr>
        <p:spPr>
          <a:xfrm>
            <a:off x="11362460" y="5830349"/>
            <a:ext cx="308098" cy="369332"/>
          </a:xfrm>
          <a:prstGeom prst="rect">
            <a:avLst/>
          </a:prstGeom>
          <a:noFill/>
        </p:spPr>
        <p:txBody>
          <a:bodyPr wrap="none" rtlCol="0">
            <a:spAutoFit/>
          </a:bodyPr>
          <a:lstStyle/>
          <a:p>
            <a:r>
              <a:rPr lang="en-US" dirty="0">
                <a:solidFill>
                  <a:srgbClr val="FFFF00"/>
                </a:solidFill>
              </a:rPr>
              <a:t>5</a:t>
            </a:r>
          </a:p>
        </p:txBody>
      </p:sp>
    </p:spTree>
    <p:extLst>
      <p:ext uri="{BB962C8B-B14F-4D97-AF65-F5344CB8AC3E}">
        <p14:creationId xmlns:p14="http://schemas.microsoft.com/office/powerpoint/2010/main" val="32053130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E680C-FA62-4A45-9EAD-2CA33BF19C23}"/>
              </a:ext>
            </a:extLst>
          </p:cNvPr>
          <p:cNvSpPr>
            <a:spLocks noGrp="1"/>
          </p:cNvSpPr>
          <p:nvPr>
            <p:ph type="title"/>
          </p:nvPr>
        </p:nvSpPr>
        <p:spPr>
          <a:xfrm>
            <a:off x="596901" y="457200"/>
            <a:ext cx="10396882" cy="1151965"/>
          </a:xfrm>
        </p:spPr>
        <p:txBody>
          <a:bodyPr/>
          <a:lstStyle/>
          <a:p>
            <a:pPr algn="ctr"/>
            <a:r>
              <a:rPr lang="en-US" dirty="0"/>
              <a:t>Mnpl…the iamaw’s political arm</a:t>
            </a:r>
          </a:p>
        </p:txBody>
      </p:sp>
      <p:sp>
        <p:nvSpPr>
          <p:cNvPr id="3" name="TextBox 2">
            <a:extLst>
              <a:ext uri="{FF2B5EF4-FFF2-40B4-BE49-F238E27FC236}">
                <a16:creationId xmlns:a16="http://schemas.microsoft.com/office/drawing/2014/main" id="{83701A1E-D47D-4725-BD0A-0A4F1D1A2999}"/>
              </a:ext>
            </a:extLst>
          </p:cNvPr>
          <p:cNvSpPr txBox="1"/>
          <p:nvPr/>
        </p:nvSpPr>
        <p:spPr>
          <a:xfrm>
            <a:off x="266701" y="1358900"/>
            <a:ext cx="6121399" cy="4154984"/>
          </a:xfrm>
          <a:prstGeom prst="rect">
            <a:avLst/>
          </a:prstGeom>
          <a:noFill/>
        </p:spPr>
        <p:txBody>
          <a:bodyPr wrap="square" rtlCol="0">
            <a:spAutoFit/>
          </a:bodyPr>
          <a:lstStyle/>
          <a:p>
            <a:r>
              <a:rPr lang="en-US" sz="4400" dirty="0"/>
              <a:t>The Machinists Non-Partisan Political League (MNPL) is the political arm </a:t>
            </a:r>
          </a:p>
          <a:p>
            <a:r>
              <a:rPr lang="en-US" sz="4400" dirty="0"/>
              <a:t>of the International Association of Machinists and Aerospace Workers.  </a:t>
            </a:r>
          </a:p>
        </p:txBody>
      </p:sp>
      <p:pic>
        <p:nvPicPr>
          <p:cNvPr id="7" name="Picture 6">
            <a:extLst>
              <a:ext uri="{FF2B5EF4-FFF2-40B4-BE49-F238E27FC236}">
                <a16:creationId xmlns:a16="http://schemas.microsoft.com/office/drawing/2014/main" id="{1C4002A3-CE1F-4AC7-8FA8-5C664AD246E2}"/>
              </a:ext>
            </a:extLst>
          </p:cNvPr>
          <p:cNvPicPr>
            <a:picLocks noChangeAspect="1"/>
          </p:cNvPicPr>
          <p:nvPr/>
        </p:nvPicPr>
        <p:blipFill>
          <a:blip r:embed="rId2"/>
          <a:stretch>
            <a:fillRect/>
          </a:stretch>
        </p:blipFill>
        <p:spPr>
          <a:xfrm>
            <a:off x="6915943" y="1749653"/>
            <a:ext cx="3549996" cy="3373478"/>
          </a:xfrm>
          <a:prstGeom prst="rect">
            <a:avLst/>
          </a:prstGeom>
        </p:spPr>
      </p:pic>
      <p:sp>
        <p:nvSpPr>
          <p:cNvPr id="4" name="TextBox 3">
            <a:extLst>
              <a:ext uri="{FF2B5EF4-FFF2-40B4-BE49-F238E27FC236}">
                <a16:creationId xmlns:a16="http://schemas.microsoft.com/office/drawing/2014/main" id="{8006B19A-5045-4F24-89B6-D997EC84A0EB}"/>
              </a:ext>
            </a:extLst>
          </p:cNvPr>
          <p:cNvSpPr txBox="1"/>
          <p:nvPr/>
        </p:nvSpPr>
        <p:spPr>
          <a:xfrm>
            <a:off x="11340204" y="5805182"/>
            <a:ext cx="309700" cy="369332"/>
          </a:xfrm>
          <a:prstGeom prst="rect">
            <a:avLst/>
          </a:prstGeom>
          <a:noFill/>
        </p:spPr>
        <p:txBody>
          <a:bodyPr wrap="none" rtlCol="0">
            <a:spAutoFit/>
          </a:bodyPr>
          <a:lstStyle/>
          <a:p>
            <a:r>
              <a:rPr lang="en-US" dirty="0">
                <a:solidFill>
                  <a:srgbClr val="FFFF00"/>
                </a:solidFill>
              </a:rPr>
              <a:t>6</a:t>
            </a:r>
          </a:p>
        </p:txBody>
      </p:sp>
    </p:spTree>
    <p:extLst>
      <p:ext uri="{BB962C8B-B14F-4D97-AF65-F5344CB8AC3E}">
        <p14:creationId xmlns:p14="http://schemas.microsoft.com/office/powerpoint/2010/main" val="36586685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2C119A0-5BC2-4B20-808E-6DCD4630CC1A}"/>
              </a:ext>
            </a:extLst>
          </p:cNvPr>
          <p:cNvSpPr txBox="1"/>
          <p:nvPr/>
        </p:nvSpPr>
        <p:spPr>
          <a:xfrm>
            <a:off x="5575299" y="305791"/>
            <a:ext cx="5067301" cy="5078313"/>
          </a:xfrm>
          <a:prstGeom prst="rect">
            <a:avLst/>
          </a:prstGeom>
          <a:noFill/>
        </p:spPr>
        <p:txBody>
          <a:bodyPr wrap="square" rtlCol="0">
            <a:spAutoFit/>
          </a:bodyPr>
          <a:lstStyle/>
          <a:p>
            <a:r>
              <a:rPr lang="en-US" sz="3600" dirty="0"/>
              <a:t>It was created in 1947 to allow the IAMAW members to gather individual contributions, coordinate political activity, and elect candidate who support IAMAW members and their families.</a:t>
            </a:r>
          </a:p>
        </p:txBody>
      </p:sp>
      <p:pic>
        <p:nvPicPr>
          <p:cNvPr id="4" name="Picture 3">
            <a:extLst>
              <a:ext uri="{FF2B5EF4-FFF2-40B4-BE49-F238E27FC236}">
                <a16:creationId xmlns:a16="http://schemas.microsoft.com/office/drawing/2014/main" id="{D9A996CC-613E-43C9-89E4-F25BAE771554}"/>
              </a:ext>
            </a:extLst>
          </p:cNvPr>
          <p:cNvPicPr>
            <a:picLocks noChangeAspect="1"/>
          </p:cNvPicPr>
          <p:nvPr/>
        </p:nvPicPr>
        <p:blipFill>
          <a:blip r:embed="rId2"/>
          <a:stretch>
            <a:fillRect/>
          </a:stretch>
        </p:blipFill>
        <p:spPr>
          <a:xfrm>
            <a:off x="1524030" y="565298"/>
            <a:ext cx="3329704" cy="4559300"/>
          </a:xfrm>
          <a:prstGeom prst="rect">
            <a:avLst/>
          </a:prstGeom>
        </p:spPr>
      </p:pic>
      <p:sp>
        <p:nvSpPr>
          <p:cNvPr id="3" name="TextBox 2">
            <a:extLst>
              <a:ext uri="{FF2B5EF4-FFF2-40B4-BE49-F238E27FC236}">
                <a16:creationId xmlns:a16="http://schemas.microsoft.com/office/drawing/2014/main" id="{8447A86D-A840-4020-88CD-495B73D480FD}"/>
              </a:ext>
            </a:extLst>
          </p:cNvPr>
          <p:cNvSpPr txBox="1"/>
          <p:nvPr/>
        </p:nvSpPr>
        <p:spPr>
          <a:xfrm>
            <a:off x="11376584" y="5814512"/>
            <a:ext cx="274434" cy="369332"/>
          </a:xfrm>
          <a:prstGeom prst="rect">
            <a:avLst/>
          </a:prstGeom>
          <a:noFill/>
        </p:spPr>
        <p:txBody>
          <a:bodyPr wrap="none" rtlCol="0">
            <a:spAutoFit/>
          </a:bodyPr>
          <a:lstStyle/>
          <a:p>
            <a:r>
              <a:rPr lang="en-US" dirty="0">
                <a:solidFill>
                  <a:srgbClr val="FFFF00"/>
                </a:solidFill>
              </a:rPr>
              <a:t>7</a:t>
            </a:r>
          </a:p>
        </p:txBody>
      </p:sp>
    </p:spTree>
    <p:extLst>
      <p:ext uri="{BB962C8B-B14F-4D97-AF65-F5344CB8AC3E}">
        <p14:creationId xmlns:p14="http://schemas.microsoft.com/office/powerpoint/2010/main" val="960821694"/>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TM04033927[[fn=Main Event]]</Template>
  <TotalTime>1749</TotalTime>
  <Words>1373</Words>
  <Application>Microsoft Office PowerPoint</Application>
  <PresentationFormat>Widescreen</PresentationFormat>
  <Paragraphs>165</Paragraphs>
  <Slides>37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37</vt:i4>
      </vt:variant>
    </vt:vector>
  </HeadingPairs>
  <TitlesOfParts>
    <vt:vector size="41" baseType="lpstr">
      <vt:lpstr>Arial</vt:lpstr>
      <vt:lpstr>Calibri</vt:lpstr>
      <vt:lpstr>Impact</vt:lpstr>
      <vt:lpstr>Main Event</vt:lpstr>
      <vt:lpstr> Machinists Non-Partisan Political League </vt:lpstr>
      <vt:lpstr>PowerPoint Presentation</vt:lpstr>
      <vt:lpstr>PowerPoint Presentation</vt:lpstr>
      <vt:lpstr>PowerPoint Presentation</vt:lpstr>
      <vt:lpstr>PowerPoint Presentation</vt:lpstr>
      <vt:lpstr>PowerPoint Presentation</vt:lpstr>
      <vt:lpstr>PowerPoint Presentation</vt:lpstr>
      <vt:lpstr>Mnpl…the iamaw’s political arm</vt:lpstr>
      <vt:lpstr>PowerPoint Presentation</vt:lpstr>
      <vt:lpstr>PowerPoint Presentation</vt:lpstr>
      <vt:lpstr>Why the iamaw is in politics</vt:lpstr>
      <vt:lpstr>Rights important to every member</vt:lpstr>
      <vt:lpstr>PowerPoint Presentation</vt:lpstr>
      <vt:lpstr>We’re not the only ones involved in politics</vt:lpstr>
      <vt:lpstr>PowerPoint Presentation</vt:lpstr>
      <vt:lpstr>Legislative &amp; political action department</vt:lpstr>
      <vt:lpstr>PowerPoint Presentation</vt:lpstr>
      <vt:lpstr>PowerPoint Presentation</vt:lpstr>
      <vt:lpstr>PowerPoint Presentation</vt:lpstr>
      <vt:lpstr>Among their duties are:</vt:lpstr>
      <vt:lpstr>How the mnpl decides which candidate to endorse</vt:lpstr>
      <vt:lpstr>Iamaw members make the decision-</vt:lpstr>
      <vt:lpstr>State Councils Endorse Candidates for the Unites States congress</vt:lpstr>
      <vt:lpstr>PowerPoint Presentation</vt:lpstr>
      <vt:lpstr>State, Local Lodge &amp; District MNPL’s Endorse non-federal candidates </vt:lpstr>
      <vt:lpstr>Iamaw convention or executive council endorse candidates for president</vt:lpstr>
      <vt:lpstr>PowerPoint Presentation</vt:lpstr>
      <vt:lpstr>PowerPoint Presentation</vt:lpstr>
      <vt:lpstr>PowerPoint Presentation</vt:lpstr>
      <vt:lpstr>How to join the mnpl</vt:lpstr>
      <vt:lpstr>PowerPoint Presentation</vt:lpstr>
      <vt:lpstr>The mnpl is non-partisan</vt:lpstr>
      <vt:lpstr>Protect</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M.N.P.L.</dc:title>
  <dc:creator>David Roderick</dc:creator>
  <cp:lastModifiedBy>David Roderick</cp:lastModifiedBy>
  <cp:revision>68</cp:revision>
  <dcterms:created xsi:type="dcterms:W3CDTF">2017-07-31T15:52:32Z</dcterms:created>
  <dcterms:modified xsi:type="dcterms:W3CDTF">2017-10-11T15:15:41Z</dcterms:modified>
</cp:coreProperties>
</file>